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3.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4.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5.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6.xml" ContentType="application/vnd.openxmlformats-officedocument.theme+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7.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8.xml" ContentType="application/vnd.openxmlformats-officedocument.theme+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 id="2147493666" r:id="rId5"/>
    <p:sldMasterId id="2147493674" r:id="rId6"/>
    <p:sldMasterId id="2147493687" r:id="rId7"/>
    <p:sldMasterId id="2147493700" r:id="rId8"/>
    <p:sldMasterId id="2147493712" r:id="rId9"/>
    <p:sldMasterId id="2147493725" r:id="rId10"/>
    <p:sldMasterId id="2147493734" r:id="rId11"/>
    <p:sldMasterId id="2147493747" r:id="rId12"/>
  </p:sldMasterIdLst>
  <p:notesMasterIdLst>
    <p:notesMasterId r:id="rId80"/>
  </p:notesMasterIdLst>
  <p:handoutMasterIdLst>
    <p:handoutMasterId r:id="rId81"/>
  </p:handoutMasterIdLst>
  <p:sldIdLst>
    <p:sldId id="854" r:id="rId13"/>
    <p:sldId id="1047" r:id="rId14"/>
    <p:sldId id="1165" r:id="rId15"/>
    <p:sldId id="1246" r:id="rId16"/>
    <p:sldId id="1247" r:id="rId17"/>
    <p:sldId id="1177" r:id="rId18"/>
    <p:sldId id="1211" r:id="rId19"/>
    <p:sldId id="1212" r:id="rId20"/>
    <p:sldId id="1213" r:id="rId21"/>
    <p:sldId id="1214" r:id="rId22"/>
    <p:sldId id="1215" r:id="rId23"/>
    <p:sldId id="1216" r:id="rId24"/>
    <p:sldId id="1217" r:id="rId25"/>
    <p:sldId id="1218" r:id="rId26"/>
    <p:sldId id="1219" r:id="rId27"/>
    <p:sldId id="1220" r:id="rId28"/>
    <p:sldId id="1221" r:id="rId29"/>
    <p:sldId id="1222" r:id="rId30"/>
    <p:sldId id="1223" r:id="rId31"/>
    <p:sldId id="1224" r:id="rId32"/>
    <p:sldId id="1225" r:id="rId33"/>
    <p:sldId id="1226" r:id="rId34"/>
    <p:sldId id="1227" r:id="rId35"/>
    <p:sldId id="1228" r:id="rId36"/>
    <p:sldId id="1229" r:id="rId37"/>
    <p:sldId id="1230" r:id="rId38"/>
    <p:sldId id="1231" r:id="rId39"/>
    <p:sldId id="1232" r:id="rId40"/>
    <p:sldId id="1233" r:id="rId41"/>
    <p:sldId id="1248" r:id="rId42"/>
    <p:sldId id="1249" r:id="rId43"/>
    <p:sldId id="1250" r:id="rId44"/>
    <p:sldId id="1251" r:id="rId45"/>
    <p:sldId id="1234" r:id="rId46"/>
    <p:sldId id="1235" r:id="rId47"/>
    <p:sldId id="1236" r:id="rId48"/>
    <p:sldId id="1237" r:id="rId49"/>
    <p:sldId id="1238" r:id="rId50"/>
    <p:sldId id="1239" r:id="rId51"/>
    <p:sldId id="1240" r:id="rId52"/>
    <p:sldId id="1241" r:id="rId53"/>
    <p:sldId id="1242" r:id="rId54"/>
    <p:sldId id="1243" r:id="rId55"/>
    <p:sldId id="1244" r:id="rId56"/>
    <p:sldId id="1160" r:id="rId57"/>
    <p:sldId id="575" r:id="rId58"/>
    <p:sldId id="576" r:id="rId59"/>
    <p:sldId id="577" r:id="rId60"/>
    <p:sldId id="578" r:id="rId61"/>
    <p:sldId id="584" r:id="rId62"/>
    <p:sldId id="579" r:id="rId63"/>
    <p:sldId id="340" r:id="rId64"/>
    <p:sldId id="433" r:id="rId65"/>
    <p:sldId id="434" r:id="rId66"/>
    <p:sldId id="435" r:id="rId67"/>
    <p:sldId id="436" r:id="rId68"/>
    <p:sldId id="426" r:id="rId69"/>
    <p:sldId id="427" r:id="rId70"/>
    <p:sldId id="643" r:id="rId71"/>
    <p:sldId id="644" r:id="rId72"/>
    <p:sldId id="646" r:id="rId73"/>
    <p:sldId id="645" r:id="rId74"/>
    <p:sldId id="647" r:id="rId75"/>
    <p:sldId id="648" r:id="rId76"/>
    <p:sldId id="452" r:id="rId77"/>
    <p:sldId id="1161" r:id="rId78"/>
    <p:sldId id="1245" r:id="rId79"/>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128"/>
        <a:cs typeface="+mn-cs"/>
      </a:defRPr>
    </a:lvl1pPr>
    <a:lvl2pPr marL="457200" algn="l" defTabSz="457200" rtl="0" fontAlgn="base">
      <a:spcBef>
        <a:spcPct val="0"/>
      </a:spcBef>
      <a:spcAft>
        <a:spcPct val="0"/>
      </a:spcAft>
      <a:defRPr kern="1200">
        <a:solidFill>
          <a:schemeClr val="tx1"/>
        </a:solidFill>
        <a:latin typeface="Calibri" charset="0"/>
        <a:ea typeface="ＭＳ Ｐゴシック" charset="-128"/>
        <a:cs typeface="+mn-cs"/>
      </a:defRPr>
    </a:lvl2pPr>
    <a:lvl3pPr marL="914400" algn="l" defTabSz="457200" rtl="0" fontAlgn="base">
      <a:spcBef>
        <a:spcPct val="0"/>
      </a:spcBef>
      <a:spcAft>
        <a:spcPct val="0"/>
      </a:spcAft>
      <a:defRPr kern="1200">
        <a:solidFill>
          <a:schemeClr val="tx1"/>
        </a:solidFill>
        <a:latin typeface="Calibri" charset="0"/>
        <a:ea typeface="ＭＳ Ｐゴシック" charset="-128"/>
        <a:cs typeface="+mn-cs"/>
      </a:defRPr>
    </a:lvl3pPr>
    <a:lvl4pPr marL="1371600" algn="l" defTabSz="457200" rtl="0" fontAlgn="base">
      <a:spcBef>
        <a:spcPct val="0"/>
      </a:spcBef>
      <a:spcAft>
        <a:spcPct val="0"/>
      </a:spcAft>
      <a:defRPr kern="1200">
        <a:solidFill>
          <a:schemeClr val="tx1"/>
        </a:solidFill>
        <a:latin typeface="Calibri" charset="0"/>
        <a:ea typeface="ＭＳ Ｐゴシック" charset="-128"/>
        <a:cs typeface="+mn-cs"/>
      </a:defRPr>
    </a:lvl4pPr>
    <a:lvl5pPr marL="1828800" algn="l" defTabSz="457200" rtl="0" fontAlgn="base">
      <a:spcBef>
        <a:spcPct val="0"/>
      </a:spcBef>
      <a:spcAft>
        <a:spcPct val="0"/>
      </a:spcAft>
      <a:defRPr kern="1200">
        <a:solidFill>
          <a:schemeClr val="tx1"/>
        </a:solidFill>
        <a:latin typeface="Calibri" charset="0"/>
        <a:ea typeface="ＭＳ Ｐゴシック" charset="-128"/>
        <a:cs typeface="+mn-cs"/>
      </a:defRPr>
    </a:lvl5pPr>
    <a:lvl6pPr marL="2286000" algn="l" defTabSz="914400" rtl="0" eaLnBrk="1" latinLnBrk="0" hangingPunct="1">
      <a:defRPr kern="1200">
        <a:solidFill>
          <a:schemeClr val="tx1"/>
        </a:solidFill>
        <a:latin typeface="Calibri" charset="0"/>
        <a:ea typeface="ＭＳ Ｐゴシック" charset="-128"/>
        <a:cs typeface="+mn-cs"/>
      </a:defRPr>
    </a:lvl6pPr>
    <a:lvl7pPr marL="2743200" algn="l" defTabSz="914400" rtl="0" eaLnBrk="1" latinLnBrk="0" hangingPunct="1">
      <a:defRPr kern="1200">
        <a:solidFill>
          <a:schemeClr val="tx1"/>
        </a:solidFill>
        <a:latin typeface="Calibri" charset="0"/>
        <a:ea typeface="ＭＳ Ｐゴシック" charset="-128"/>
        <a:cs typeface="+mn-cs"/>
      </a:defRPr>
    </a:lvl7pPr>
    <a:lvl8pPr marL="3200400" algn="l" defTabSz="914400" rtl="0" eaLnBrk="1" latinLnBrk="0" hangingPunct="1">
      <a:defRPr kern="1200">
        <a:solidFill>
          <a:schemeClr val="tx1"/>
        </a:solidFill>
        <a:latin typeface="Calibri" charset="0"/>
        <a:ea typeface="ＭＳ Ｐゴシック" charset="-128"/>
        <a:cs typeface="+mn-cs"/>
      </a:defRPr>
    </a:lvl8pPr>
    <a:lvl9pPr marL="3657600" algn="l" defTabSz="914400" rtl="0" eaLnBrk="1" latinLnBrk="0" hangingPunct="1">
      <a:defRPr kern="1200">
        <a:solidFill>
          <a:schemeClr val="tx1"/>
        </a:solidFill>
        <a:latin typeface="Calibri" charset="0"/>
        <a:ea typeface="ＭＳ Ｐゴシック" charset="-128"/>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2C64"/>
    <a:srgbClr val="32AA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520"/>
    <p:restoredTop sz="96374"/>
  </p:normalViewPr>
  <p:slideViewPr>
    <p:cSldViewPr snapToObjects="1">
      <p:cViewPr varScale="1">
        <p:scale>
          <a:sx n="193" d="100"/>
          <a:sy n="193" d="100"/>
        </p:scale>
        <p:origin x="440" y="192"/>
      </p:cViewPr>
      <p:guideLst>
        <p:guide orient="horz" pos="1620"/>
        <p:guide pos="2880"/>
      </p:guideLst>
    </p:cSldViewPr>
  </p:slideViewPr>
  <p:outlineViewPr>
    <p:cViewPr>
      <p:scale>
        <a:sx n="33" d="100"/>
        <a:sy n="33" d="100"/>
      </p:scale>
      <p:origin x="0" y="-26648"/>
    </p:cViewPr>
  </p:outlineViewPr>
  <p:notesTextViewPr>
    <p:cViewPr>
      <p:scale>
        <a:sx n="100" d="100"/>
        <a:sy n="100" d="100"/>
      </p:scale>
      <p:origin x="0" y="0"/>
    </p:cViewPr>
  </p:notesTextViewPr>
  <p:sorterViewPr>
    <p:cViewPr varScale="1">
      <p:scale>
        <a:sx n="1" d="1"/>
        <a:sy n="1" d="1"/>
      </p:scale>
      <p:origin x="0" y="-22824"/>
    </p:cViewPr>
  </p:sorterViewPr>
  <p:notesViewPr>
    <p:cSldViewPr snapToObjects="1">
      <p:cViewPr varScale="1">
        <p:scale>
          <a:sx n="107" d="100"/>
          <a:sy n="107" d="100"/>
        </p:scale>
        <p:origin x="3648" y="1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4.xml"/><Relationship Id="rId21" Type="http://schemas.openxmlformats.org/officeDocument/2006/relationships/slide" Target="slides/slide9.xml"/><Relationship Id="rId42" Type="http://schemas.openxmlformats.org/officeDocument/2006/relationships/slide" Target="slides/slide30.xml"/><Relationship Id="rId47" Type="http://schemas.openxmlformats.org/officeDocument/2006/relationships/slide" Target="slides/slide35.xml"/><Relationship Id="rId63" Type="http://schemas.openxmlformats.org/officeDocument/2006/relationships/slide" Target="slides/slide51.xml"/><Relationship Id="rId68" Type="http://schemas.openxmlformats.org/officeDocument/2006/relationships/slide" Target="slides/slide56.xml"/><Relationship Id="rId84" Type="http://schemas.openxmlformats.org/officeDocument/2006/relationships/theme" Target="theme/theme1.xml"/><Relationship Id="rId16" Type="http://schemas.openxmlformats.org/officeDocument/2006/relationships/slide" Target="slides/slide4.xml"/><Relationship Id="rId11" Type="http://schemas.openxmlformats.org/officeDocument/2006/relationships/slideMaster" Target="slideMasters/slideMaster8.xml"/><Relationship Id="rId32" Type="http://schemas.openxmlformats.org/officeDocument/2006/relationships/slide" Target="slides/slide20.xml"/><Relationship Id="rId37" Type="http://schemas.openxmlformats.org/officeDocument/2006/relationships/slide" Target="slides/slide25.xml"/><Relationship Id="rId53" Type="http://schemas.openxmlformats.org/officeDocument/2006/relationships/slide" Target="slides/slide41.xml"/><Relationship Id="rId58" Type="http://schemas.openxmlformats.org/officeDocument/2006/relationships/slide" Target="slides/slide46.xml"/><Relationship Id="rId74" Type="http://schemas.openxmlformats.org/officeDocument/2006/relationships/slide" Target="slides/slide62.xml"/><Relationship Id="rId79" Type="http://schemas.openxmlformats.org/officeDocument/2006/relationships/slide" Target="slides/slide67.xml"/><Relationship Id="rId5" Type="http://schemas.openxmlformats.org/officeDocument/2006/relationships/slideMaster" Target="slideMasters/slideMaster2.xml"/><Relationship Id="rId19" Type="http://schemas.openxmlformats.org/officeDocument/2006/relationships/slide" Target="slides/slide7.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slide" Target="slides/slide15.xml"/><Relationship Id="rId30" Type="http://schemas.openxmlformats.org/officeDocument/2006/relationships/slide" Target="slides/slide18.xml"/><Relationship Id="rId35" Type="http://schemas.openxmlformats.org/officeDocument/2006/relationships/slide" Target="slides/slide23.xml"/><Relationship Id="rId43" Type="http://schemas.openxmlformats.org/officeDocument/2006/relationships/slide" Target="slides/slide31.xml"/><Relationship Id="rId48" Type="http://schemas.openxmlformats.org/officeDocument/2006/relationships/slide" Target="slides/slide36.xml"/><Relationship Id="rId56" Type="http://schemas.openxmlformats.org/officeDocument/2006/relationships/slide" Target="slides/slide44.xml"/><Relationship Id="rId64" Type="http://schemas.openxmlformats.org/officeDocument/2006/relationships/slide" Target="slides/slide52.xml"/><Relationship Id="rId69" Type="http://schemas.openxmlformats.org/officeDocument/2006/relationships/slide" Target="slides/slide57.xml"/><Relationship Id="rId77" Type="http://schemas.openxmlformats.org/officeDocument/2006/relationships/slide" Target="slides/slide65.xml"/><Relationship Id="rId8" Type="http://schemas.openxmlformats.org/officeDocument/2006/relationships/slideMaster" Target="slideMasters/slideMaster5.xml"/><Relationship Id="rId51" Type="http://schemas.openxmlformats.org/officeDocument/2006/relationships/slide" Target="slides/slide39.xml"/><Relationship Id="rId72" Type="http://schemas.openxmlformats.org/officeDocument/2006/relationships/slide" Target="slides/slide60.xml"/><Relationship Id="rId80" Type="http://schemas.openxmlformats.org/officeDocument/2006/relationships/notesMaster" Target="notesMasters/notesMaster1.xml"/><Relationship Id="rId85" Type="http://schemas.openxmlformats.org/officeDocument/2006/relationships/tableStyles" Target="tableStyles.xml"/><Relationship Id="rId3" Type="http://schemas.openxmlformats.org/officeDocument/2006/relationships/customXml" Target="../customXml/item3.xml"/><Relationship Id="rId12" Type="http://schemas.openxmlformats.org/officeDocument/2006/relationships/slideMaster" Target="slideMasters/slideMaster9.xml"/><Relationship Id="rId17" Type="http://schemas.openxmlformats.org/officeDocument/2006/relationships/slide" Target="slides/slide5.xml"/><Relationship Id="rId25" Type="http://schemas.openxmlformats.org/officeDocument/2006/relationships/slide" Target="slides/slide13.xml"/><Relationship Id="rId33" Type="http://schemas.openxmlformats.org/officeDocument/2006/relationships/slide" Target="slides/slide21.xml"/><Relationship Id="rId38" Type="http://schemas.openxmlformats.org/officeDocument/2006/relationships/slide" Target="slides/slide26.xml"/><Relationship Id="rId46" Type="http://schemas.openxmlformats.org/officeDocument/2006/relationships/slide" Target="slides/slide34.xml"/><Relationship Id="rId59" Type="http://schemas.openxmlformats.org/officeDocument/2006/relationships/slide" Target="slides/slide47.xml"/><Relationship Id="rId67" Type="http://schemas.openxmlformats.org/officeDocument/2006/relationships/slide" Target="slides/slide55.xml"/><Relationship Id="rId20" Type="http://schemas.openxmlformats.org/officeDocument/2006/relationships/slide" Target="slides/slide8.xml"/><Relationship Id="rId41" Type="http://schemas.openxmlformats.org/officeDocument/2006/relationships/slide" Target="slides/slide29.xml"/><Relationship Id="rId54" Type="http://schemas.openxmlformats.org/officeDocument/2006/relationships/slide" Target="slides/slide42.xml"/><Relationship Id="rId62" Type="http://schemas.openxmlformats.org/officeDocument/2006/relationships/slide" Target="slides/slide50.xml"/><Relationship Id="rId70" Type="http://schemas.openxmlformats.org/officeDocument/2006/relationships/slide" Target="slides/slide58.xml"/><Relationship Id="rId75" Type="http://schemas.openxmlformats.org/officeDocument/2006/relationships/slide" Target="slides/slide63.xml"/><Relationship Id="rId83"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openxmlformats.org/officeDocument/2006/relationships/slide" Target="slides/slide24.xml"/><Relationship Id="rId49" Type="http://schemas.openxmlformats.org/officeDocument/2006/relationships/slide" Target="slides/slide37.xml"/><Relationship Id="rId57" Type="http://schemas.openxmlformats.org/officeDocument/2006/relationships/slide" Target="slides/slide45.xml"/><Relationship Id="rId10" Type="http://schemas.openxmlformats.org/officeDocument/2006/relationships/slideMaster" Target="slideMasters/slideMaster7.xml"/><Relationship Id="rId31" Type="http://schemas.openxmlformats.org/officeDocument/2006/relationships/slide" Target="slides/slide19.xml"/><Relationship Id="rId44" Type="http://schemas.openxmlformats.org/officeDocument/2006/relationships/slide" Target="slides/slide32.xml"/><Relationship Id="rId52" Type="http://schemas.openxmlformats.org/officeDocument/2006/relationships/slide" Target="slides/slide40.xml"/><Relationship Id="rId60" Type="http://schemas.openxmlformats.org/officeDocument/2006/relationships/slide" Target="slides/slide48.xml"/><Relationship Id="rId65" Type="http://schemas.openxmlformats.org/officeDocument/2006/relationships/slide" Target="slides/slide53.xml"/><Relationship Id="rId73" Type="http://schemas.openxmlformats.org/officeDocument/2006/relationships/slide" Target="slides/slide61.xml"/><Relationship Id="rId78" Type="http://schemas.openxmlformats.org/officeDocument/2006/relationships/slide" Target="slides/slide66.xml"/><Relationship Id="rId8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Master" Target="slideMasters/slideMaster6.xml"/><Relationship Id="rId13" Type="http://schemas.openxmlformats.org/officeDocument/2006/relationships/slide" Target="slides/slide1.xml"/><Relationship Id="rId18" Type="http://schemas.openxmlformats.org/officeDocument/2006/relationships/slide" Target="slides/slide6.xml"/><Relationship Id="rId39" Type="http://schemas.openxmlformats.org/officeDocument/2006/relationships/slide" Target="slides/slide27.xml"/><Relationship Id="rId34" Type="http://schemas.openxmlformats.org/officeDocument/2006/relationships/slide" Target="slides/slide22.xml"/><Relationship Id="rId50" Type="http://schemas.openxmlformats.org/officeDocument/2006/relationships/slide" Target="slides/slide38.xml"/><Relationship Id="rId55" Type="http://schemas.openxmlformats.org/officeDocument/2006/relationships/slide" Target="slides/slide43.xml"/><Relationship Id="rId76" Type="http://schemas.openxmlformats.org/officeDocument/2006/relationships/slide" Target="slides/slide64.xml"/><Relationship Id="rId7" Type="http://schemas.openxmlformats.org/officeDocument/2006/relationships/slideMaster" Target="slideMasters/slideMaster4.xml"/><Relationship Id="rId71" Type="http://schemas.openxmlformats.org/officeDocument/2006/relationships/slide" Target="slides/slide59.xml"/><Relationship Id="rId2" Type="http://schemas.openxmlformats.org/officeDocument/2006/relationships/customXml" Target="../customXml/item2.xml"/><Relationship Id="rId29" Type="http://schemas.openxmlformats.org/officeDocument/2006/relationships/slide" Target="slides/slide17.xml"/><Relationship Id="rId24" Type="http://schemas.openxmlformats.org/officeDocument/2006/relationships/slide" Target="slides/slide12.xml"/><Relationship Id="rId40" Type="http://schemas.openxmlformats.org/officeDocument/2006/relationships/slide" Target="slides/slide28.xml"/><Relationship Id="rId45" Type="http://schemas.openxmlformats.org/officeDocument/2006/relationships/slide" Target="slides/slide33.xml"/><Relationship Id="rId66" Type="http://schemas.openxmlformats.org/officeDocument/2006/relationships/slide" Target="slides/slide54.xml"/><Relationship Id="rId61" Type="http://schemas.openxmlformats.org/officeDocument/2006/relationships/slide" Target="slides/slide49.xml"/><Relationship Id="rId8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AFB2AC-7E4F-8047-9193-854483C1A223}" type="datetimeFigureOut">
              <a:rPr lang="en-US" smtClean="0"/>
              <a:t>3/4/22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F1CE209-2B77-6A4B-8F32-9DF4E1CE944B}" type="slidenum">
              <a:rPr lang="en-US" smtClean="0"/>
              <a:t>‹#›</a:t>
            </a:fld>
            <a:endParaRPr lang="en-US"/>
          </a:p>
        </p:txBody>
      </p:sp>
    </p:spTree>
    <p:extLst>
      <p:ext uri="{BB962C8B-B14F-4D97-AF65-F5344CB8AC3E}">
        <p14:creationId xmlns:p14="http://schemas.microsoft.com/office/powerpoint/2010/main" val="816257850"/>
      </p:ext>
    </p:extLst>
  </p:cSld>
  <p:clrMap bg1="lt1" tx1="dk1" bg2="lt2" tx2="dk2" accent1="accent1" accent2="accent2" accent3="accent3" accent4="accent4" accent5="accent5" accent6="accent6" hlink="hlink" folHlink="folHlink"/>
</p:handoutMaster>
</file>

<file path=ppt/media/image10.png>
</file>

<file path=ppt/media/image11.png>
</file>

<file path=ppt/media/image12.png>
</file>

<file path=ppt/media/image13.png>
</file>

<file path=ppt/media/image14.png>
</file>

<file path=ppt/media/image17.jpe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3.tiff>
</file>

<file path=ppt/media/image4.jpeg>
</file>

<file path=ppt/media/image5.png>
</file>

<file path=ppt/media/image6.jpeg>
</file>

<file path=ppt/media/image7.png>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A9567C9F-4D7F-5847-BD8F-556675060DA1}" type="datetimeFigureOut">
              <a:rPr lang="en-US" altLang="en-US"/>
              <a:pPr/>
              <a:t>3/4/22</a:t>
            </a:fld>
            <a:endParaRPr lang="en-US"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25D6415B-586E-2B45-B637-70E4CB56C153}"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57200" rtl="0" fontAlgn="base">
      <a:spcBef>
        <a:spcPct val="30000"/>
      </a:spcBef>
      <a:spcAft>
        <a:spcPct val="0"/>
      </a:spcAft>
      <a:defRPr sz="1200" kern="1200">
        <a:solidFill>
          <a:schemeClr val="tx1"/>
        </a:solidFill>
        <a:latin typeface="+mn-lt"/>
        <a:ea typeface="ＭＳ Ｐゴシック" charset="-128"/>
        <a:cs typeface="+mn-cs"/>
      </a:defRPr>
    </a:lvl1pPr>
    <a:lvl2pPr marL="457200" algn="l" defTabSz="457200" rtl="0" fontAlgn="base">
      <a:spcBef>
        <a:spcPct val="30000"/>
      </a:spcBef>
      <a:spcAft>
        <a:spcPct val="0"/>
      </a:spcAft>
      <a:defRPr sz="1200" kern="1200">
        <a:solidFill>
          <a:schemeClr val="tx1"/>
        </a:solidFill>
        <a:latin typeface="+mn-lt"/>
        <a:ea typeface="ＭＳ Ｐゴシック" charset="-128"/>
        <a:cs typeface="+mn-cs"/>
      </a:defRPr>
    </a:lvl2pPr>
    <a:lvl3pPr marL="914400" algn="l" defTabSz="457200" rtl="0" fontAlgn="base">
      <a:spcBef>
        <a:spcPct val="30000"/>
      </a:spcBef>
      <a:spcAft>
        <a:spcPct val="0"/>
      </a:spcAft>
      <a:defRPr sz="1200" kern="1200">
        <a:solidFill>
          <a:schemeClr val="tx1"/>
        </a:solidFill>
        <a:latin typeface="+mn-lt"/>
        <a:ea typeface="ＭＳ Ｐゴシック" charset="-128"/>
        <a:cs typeface="+mn-cs"/>
      </a:defRPr>
    </a:lvl3pPr>
    <a:lvl4pPr marL="1371600" algn="l" defTabSz="457200" rtl="0" fontAlgn="base">
      <a:spcBef>
        <a:spcPct val="30000"/>
      </a:spcBef>
      <a:spcAft>
        <a:spcPct val="0"/>
      </a:spcAft>
      <a:defRPr sz="1200" kern="1200">
        <a:solidFill>
          <a:schemeClr val="tx1"/>
        </a:solidFill>
        <a:latin typeface="+mn-lt"/>
        <a:ea typeface="ＭＳ Ｐゴシック" charset="-128"/>
        <a:cs typeface="+mn-cs"/>
      </a:defRPr>
    </a:lvl4pPr>
    <a:lvl5pPr marL="1828800" algn="l" defTabSz="457200" rtl="0" fontAlgn="base">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50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r>
              <a:rPr lang="en-US" altLang="en-US" dirty="0"/>
              <a:t>  </a:t>
            </a:r>
          </a:p>
        </p:txBody>
      </p:sp>
      <p:sp>
        <p:nvSpPr>
          <p:cNvPr id="2150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1</a:t>
            </a:fld>
            <a:endParaRPr lang="en-US" altLang="en-US"/>
          </a:p>
        </p:txBody>
      </p:sp>
    </p:spTree>
    <p:extLst>
      <p:ext uri="{BB962C8B-B14F-4D97-AF65-F5344CB8AC3E}">
        <p14:creationId xmlns:p14="http://schemas.microsoft.com/office/powerpoint/2010/main" val="6265282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a:defRPr sz="1600">
                <a:solidFill>
                  <a:schemeClr val="tx1"/>
                </a:solidFill>
                <a:latin typeface="Helvetica" panose="020B0604020202020204" pitchFamily="34" charset="0"/>
                <a:ea typeface="MS PGothic" panose="020B0600070205080204" pitchFamily="34" charset="-128"/>
              </a:defRPr>
            </a:lvl1pPr>
            <a:lvl2pPr marL="741761" indent="-285293" defTabSz="928787">
              <a:defRPr sz="1600">
                <a:solidFill>
                  <a:schemeClr val="tx1"/>
                </a:solidFill>
                <a:latin typeface="Helvetica" panose="020B0604020202020204" pitchFamily="34" charset="0"/>
                <a:ea typeface="MS PGothic" panose="020B0600070205080204" pitchFamily="34" charset="-128"/>
              </a:defRPr>
            </a:lvl2pPr>
            <a:lvl3pPr marL="1141171" indent="-228234" defTabSz="928787">
              <a:defRPr sz="1600">
                <a:solidFill>
                  <a:schemeClr val="tx1"/>
                </a:solidFill>
                <a:latin typeface="Helvetica" panose="020B0604020202020204" pitchFamily="34" charset="0"/>
                <a:ea typeface="MS PGothic" panose="020B0600070205080204" pitchFamily="34" charset="-128"/>
              </a:defRPr>
            </a:lvl3pPr>
            <a:lvl4pPr marL="1597640" indent="-228234" defTabSz="928787">
              <a:defRPr sz="1600">
                <a:solidFill>
                  <a:schemeClr val="tx1"/>
                </a:solidFill>
                <a:latin typeface="Helvetica" panose="020B0604020202020204" pitchFamily="34" charset="0"/>
                <a:ea typeface="MS PGothic" panose="020B0600070205080204" pitchFamily="34" charset="-128"/>
              </a:defRPr>
            </a:lvl4pPr>
            <a:lvl5pPr marL="2054108" indent="-228234" defTabSz="928787">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1" fontAlgn="base" latinLnBrk="0" hangingPunct="1">
              <a:lnSpc>
                <a:spcPct val="100000"/>
              </a:lnSpc>
              <a:spcBef>
                <a:spcPct val="0"/>
              </a:spcBef>
              <a:spcAft>
                <a:spcPct val="0"/>
              </a:spcAft>
              <a:buClrTx/>
              <a:buSzTx/>
              <a:buFontTx/>
              <a:buNone/>
              <a:tabLst/>
              <a:defRPr/>
            </a:pPr>
            <a:fld id="{07174961-0CF3-42A6-8222-18520414FAD4}"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MS PGothic" panose="020B0600070205080204" pitchFamily="34" charset="-128"/>
                <a:cs typeface="+mn-cs"/>
              </a:rPr>
              <a:pPr marL="0" marR="0" lvl="0" indent="0" algn="r" defTabSz="928787" rtl="0" eaLnBrk="1" fontAlgn="base" latinLnBrk="0" hangingPunct="1">
                <a:lnSpc>
                  <a:spcPct val="100000"/>
                </a:lnSpc>
                <a:spcBef>
                  <a:spcPct val="0"/>
                </a:spcBef>
                <a:spcAft>
                  <a:spcPct val="0"/>
                </a:spcAft>
                <a:buClrTx/>
                <a:buSzTx/>
                <a:buFontTx/>
                <a:buNone/>
                <a:tabLst/>
                <a:defRPr/>
              </a:pPr>
              <a:t>13</a:t>
            </a:fld>
            <a:endParaRPr kumimoji="0" lang="en-US" altLang="en-US" sz="1200" b="0" i="0" u="none" strike="noStrike" kern="1200" cap="none" spc="0" normalizeH="0" baseline="0" noProof="0" dirty="0">
              <a:ln>
                <a:noFill/>
              </a:ln>
              <a:solidFill>
                <a:prstClr val="black"/>
              </a:solidFill>
              <a:effectLst/>
              <a:uLnTx/>
              <a:uFillTx/>
              <a:latin typeface="Helvetica" panose="020B0604020202020204" pitchFamily="34" charset="0"/>
              <a:ea typeface="MS PGothic" panose="020B0600070205080204" pitchFamily="34" charset="-128"/>
              <a:cs typeface="+mn-cs"/>
            </a:endParaRPr>
          </a:p>
        </p:txBody>
      </p:sp>
      <p:sp>
        <p:nvSpPr>
          <p:cNvPr id="8194" name="Rectangle 2"/>
          <p:cNvSpPr>
            <a:spLocks noGrp="1" noRot="1" noChangeAspect="1" noChangeArrowheads="1" noTextEdit="1"/>
          </p:cNvSpPr>
          <p:nvPr>
            <p:ph type="sldImg"/>
          </p:nvPr>
        </p:nvSpPr>
        <p:spPr>
          <a:xfrm>
            <a:off x="404813" y="695325"/>
            <a:ext cx="6188075" cy="3481388"/>
          </a:xfrm>
          <a:ln/>
        </p:spPr>
      </p:sp>
      <p:sp>
        <p:nvSpPr>
          <p:cNvPr id="8195" name="Rectangle 3"/>
          <p:cNvSpPr>
            <a:spLocks noGrp="1" noChangeArrowheads="1"/>
          </p:cNvSpPr>
          <p:nvPr>
            <p:ph type="body" idx="1"/>
          </p:nvPr>
        </p:nvSpPr>
        <p:spPr>
          <a:xfrm>
            <a:off x="931759" y="4410392"/>
            <a:ext cx="5134182" cy="417734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668733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14</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9735138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67040340-971D-4A83-83E8-822FA67F93D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15</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82947" name="Rectangle 2"/>
          <p:cNvSpPr>
            <a:spLocks noGrp="1" noRot="1" noChangeAspect="1" noChangeArrowheads="1" noTextEdit="1"/>
          </p:cNvSpPr>
          <p:nvPr>
            <p:ph type="sldImg"/>
          </p:nvPr>
        </p:nvSpPr>
        <p:spPr>
          <a:ln/>
        </p:spPr>
      </p:sp>
      <p:sp>
        <p:nvSpPr>
          <p:cNvPr id="82948" name="Rectangle 3"/>
          <p:cNvSpPr>
            <a:spLocks noGrp="1" noChangeArrowheads="1"/>
          </p:cNvSpPr>
          <p:nvPr>
            <p:ph type="body" idx="1"/>
          </p:nvPr>
        </p:nvSpPr>
        <p:spPr>
          <a:xfrm>
            <a:off x="931863" y="4410075"/>
            <a:ext cx="5133975" cy="41767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222929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F0D3EC4A-6F15-43AE-AA3C-5A809172836D}"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16</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83971" name="Rectangle 2"/>
          <p:cNvSpPr>
            <a:spLocks noGrp="1" noRot="1" noChangeAspect="1" noChangeArrowheads="1" noTextEdit="1"/>
          </p:cNvSpPr>
          <p:nvPr>
            <p:ph type="sldImg"/>
          </p:nvPr>
        </p:nvSpPr>
        <p:spPr>
          <a:ln/>
        </p:spPr>
      </p:sp>
      <p:sp>
        <p:nvSpPr>
          <p:cNvPr id="83972" name="Rectangle 3"/>
          <p:cNvSpPr>
            <a:spLocks noGrp="1" noChangeArrowheads="1"/>
          </p:cNvSpPr>
          <p:nvPr>
            <p:ph type="body" idx="1"/>
          </p:nvPr>
        </p:nvSpPr>
        <p:spPr>
          <a:xfrm>
            <a:off x="931863" y="4410075"/>
            <a:ext cx="5133975" cy="41767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627877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17</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9258845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a:defRPr sz="1600">
                <a:solidFill>
                  <a:schemeClr val="tx1"/>
                </a:solidFill>
                <a:latin typeface="Helvetica" panose="020B0604020202020204" pitchFamily="34" charset="0"/>
                <a:ea typeface="MS PGothic" panose="020B0600070205080204" pitchFamily="34" charset="-128"/>
              </a:defRPr>
            </a:lvl1pPr>
            <a:lvl2pPr marL="741761" indent="-285293" defTabSz="928787">
              <a:defRPr sz="1600">
                <a:solidFill>
                  <a:schemeClr val="tx1"/>
                </a:solidFill>
                <a:latin typeface="Helvetica" panose="020B0604020202020204" pitchFamily="34" charset="0"/>
                <a:ea typeface="MS PGothic" panose="020B0600070205080204" pitchFamily="34" charset="-128"/>
              </a:defRPr>
            </a:lvl2pPr>
            <a:lvl3pPr marL="1141171" indent="-228234" defTabSz="928787">
              <a:defRPr sz="1600">
                <a:solidFill>
                  <a:schemeClr val="tx1"/>
                </a:solidFill>
                <a:latin typeface="Helvetica" panose="020B0604020202020204" pitchFamily="34" charset="0"/>
                <a:ea typeface="MS PGothic" panose="020B0600070205080204" pitchFamily="34" charset="-128"/>
              </a:defRPr>
            </a:lvl3pPr>
            <a:lvl4pPr marL="1597640" indent="-228234" defTabSz="928787">
              <a:defRPr sz="1600">
                <a:solidFill>
                  <a:schemeClr val="tx1"/>
                </a:solidFill>
                <a:latin typeface="Helvetica" panose="020B0604020202020204" pitchFamily="34" charset="0"/>
                <a:ea typeface="MS PGothic" panose="020B0600070205080204" pitchFamily="34" charset="-128"/>
              </a:defRPr>
            </a:lvl4pPr>
            <a:lvl5pPr marL="2054108" indent="-228234" defTabSz="928787">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07174961-0CF3-42A6-8222-18520414FAD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18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4" name="Rectangle 2"/>
          <p:cNvSpPr>
            <a:spLocks noGrp="1" noRot="1" noChangeAspect="1" noChangeArrowheads="1" noTextEdit="1"/>
          </p:cNvSpPr>
          <p:nvPr>
            <p:ph type="sldImg"/>
          </p:nvPr>
        </p:nvSpPr>
        <p:spPr>
          <a:xfrm>
            <a:off x="404813" y="695325"/>
            <a:ext cx="6188075" cy="3481388"/>
          </a:xfrm>
          <a:ln/>
        </p:spPr>
      </p:sp>
      <p:sp>
        <p:nvSpPr>
          <p:cNvPr id="8195" name="Rectangle 3"/>
          <p:cNvSpPr>
            <a:spLocks noGrp="1" noChangeArrowheads="1"/>
          </p:cNvSpPr>
          <p:nvPr>
            <p:ph type="body" idx="1"/>
          </p:nvPr>
        </p:nvSpPr>
        <p:spPr>
          <a:xfrm>
            <a:off x="931759" y="4410392"/>
            <a:ext cx="5134182" cy="417734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2234047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a:defRPr sz="1600">
                <a:solidFill>
                  <a:schemeClr val="tx1"/>
                </a:solidFill>
                <a:latin typeface="Helvetica" panose="020B0604020202020204" pitchFamily="34" charset="0"/>
                <a:ea typeface="MS PGothic" panose="020B0600070205080204" pitchFamily="34" charset="-128"/>
              </a:defRPr>
            </a:lvl1pPr>
            <a:lvl2pPr marL="741761" indent="-285293" defTabSz="928787">
              <a:defRPr sz="1600">
                <a:solidFill>
                  <a:schemeClr val="tx1"/>
                </a:solidFill>
                <a:latin typeface="Helvetica" panose="020B0604020202020204" pitchFamily="34" charset="0"/>
                <a:ea typeface="MS PGothic" panose="020B0600070205080204" pitchFamily="34" charset="-128"/>
              </a:defRPr>
            </a:lvl2pPr>
            <a:lvl3pPr marL="1141171" indent="-228234" defTabSz="928787">
              <a:defRPr sz="1600">
                <a:solidFill>
                  <a:schemeClr val="tx1"/>
                </a:solidFill>
                <a:latin typeface="Helvetica" panose="020B0604020202020204" pitchFamily="34" charset="0"/>
                <a:ea typeface="MS PGothic" panose="020B0600070205080204" pitchFamily="34" charset="-128"/>
              </a:defRPr>
            </a:lvl3pPr>
            <a:lvl4pPr marL="1597640" indent="-228234" defTabSz="928787">
              <a:defRPr sz="1600">
                <a:solidFill>
                  <a:schemeClr val="tx1"/>
                </a:solidFill>
                <a:latin typeface="Helvetica" panose="020B0604020202020204" pitchFamily="34" charset="0"/>
                <a:ea typeface="MS PGothic" panose="020B0600070205080204" pitchFamily="34" charset="-128"/>
              </a:defRPr>
            </a:lvl4pPr>
            <a:lvl5pPr marL="2054108" indent="-228234" defTabSz="928787">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07174961-0CF3-42A6-8222-18520414FAD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19</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4" name="Rectangle 2"/>
          <p:cNvSpPr>
            <a:spLocks noGrp="1" noRot="1" noChangeAspect="1" noChangeArrowheads="1" noTextEdit="1"/>
          </p:cNvSpPr>
          <p:nvPr>
            <p:ph type="sldImg"/>
          </p:nvPr>
        </p:nvSpPr>
        <p:spPr>
          <a:xfrm>
            <a:off x="404813" y="695325"/>
            <a:ext cx="6188075" cy="3481388"/>
          </a:xfrm>
          <a:ln/>
        </p:spPr>
      </p:sp>
      <p:sp>
        <p:nvSpPr>
          <p:cNvPr id="8195" name="Rectangle 3"/>
          <p:cNvSpPr>
            <a:spLocks noGrp="1" noChangeArrowheads="1"/>
          </p:cNvSpPr>
          <p:nvPr>
            <p:ph type="body" idx="1"/>
          </p:nvPr>
        </p:nvSpPr>
        <p:spPr>
          <a:xfrm>
            <a:off x="931759" y="4410392"/>
            <a:ext cx="5134182" cy="417734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6539579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20</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5536214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3AFD31E9-BE10-4267-BC2D-73ADA680375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21</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5235" name="Rectangle 2"/>
          <p:cNvSpPr>
            <a:spLocks noGrp="1" noRot="1" noChangeAspect="1" noChangeArrowheads="1" noTextEdit="1"/>
          </p:cNvSpPr>
          <p:nvPr>
            <p:ph type="sldImg"/>
          </p:nvPr>
        </p:nvSpPr>
        <p:spPr>
          <a:xfrm>
            <a:off x="1177925" y="695325"/>
            <a:ext cx="4641850" cy="3481388"/>
          </a:xfrm>
          <a:ln/>
        </p:spPr>
      </p:sp>
      <p:sp>
        <p:nvSpPr>
          <p:cNvPr id="95236" name="Rectangle 3"/>
          <p:cNvSpPr>
            <a:spLocks noGrp="1" noChangeArrowheads="1"/>
          </p:cNvSpPr>
          <p:nvPr>
            <p:ph type="body" idx="1"/>
          </p:nvPr>
        </p:nvSpPr>
        <p:spPr>
          <a:xfrm>
            <a:off x="931863"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216131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a:defRPr sz="1600">
                <a:solidFill>
                  <a:schemeClr val="tx1"/>
                </a:solidFill>
                <a:latin typeface="Helvetica" panose="020B0604020202020204" pitchFamily="34" charset="0"/>
                <a:ea typeface="MS PGothic" panose="020B0600070205080204" pitchFamily="34" charset="-128"/>
              </a:defRPr>
            </a:lvl1pPr>
            <a:lvl2pPr marL="741761" indent="-285293" defTabSz="928787">
              <a:defRPr sz="1600">
                <a:solidFill>
                  <a:schemeClr val="tx1"/>
                </a:solidFill>
                <a:latin typeface="Helvetica" panose="020B0604020202020204" pitchFamily="34" charset="0"/>
                <a:ea typeface="MS PGothic" panose="020B0600070205080204" pitchFamily="34" charset="-128"/>
              </a:defRPr>
            </a:lvl2pPr>
            <a:lvl3pPr marL="1141171" indent="-228234" defTabSz="928787">
              <a:defRPr sz="1600">
                <a:solidFill>
                  <a:schemeClr val="tx1"/>
                </a:solidFill>
                <a:latin typeface="Helvetica" panose="020B0604020202020204" pitchFamily="34" charset="0"/>
                <a:ea typeface="MS PGothic" panose="020B0600070205080204" pitchFamily="34" charset="-128"/>
              </a:defRPr>
            </a:lvl3pPr>
            <a:lvl4pPr marL="1597640" indent="-228234" defTabSz="928787">
              <a:defRPr sz="1600">
                <a:solidFill>
                  <a:schemeClr val="tx1"/>
                </a:solidFill>
                <a:latin typeface="Helvetica" panose="020B0604020202020204" pitchFamily="34" charset="0"/>
                <a:ea typeface="MS PGothic" panose="020B0600070205080204" pitchFamily="34" charset="-128"/>
              </a:defRPr>
            </a:lvl4pPr>
            <a:lvl5pPr marL="2054108" indent="-228234" defTabSz="928787">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07174961-0CF3-42A6-8222-18520414FAD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22</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4" name="Rectangle 2"/>
          <p:cNvSpPr>
            <a:spLocks noGrp="1" noRot="1" noChangeAspect="1" noChangeArrowheads="1" noTextEdit="1"/>
          </p:cNvSpPr>
          <p:nvPr>
            <p:ph type="sldImg"/>
          </p:nvPr>
        </p:nvSpPr>
        <p:spPr>
          <a:xfrm>
            <a:off x="404813" y="695325"/>
            <a:ext cx="6188075" cy="3481388"/>
          </a:xfrm>
          <a:ln/>
        </p:spPr>
      </p:sp>
      <p:sp>
        <p:nvSpPr>
          <p:cNvPr id="8195" name="Rectangle 3"/>
          <p:cNvSpPr>
            <a:spLocks noGrp="1" noChangeArrowheads="1"/>
          </p:cNvSpPr>
          <p:nvPr>
            <p:ph type="body" idx="1"/>
          </p:nvPr>
        </p:nvSpPr>
        <p:spPr>
          <a:xfrm>
            <a:off x="931759" y="4410392"/>
            <a:ext cx="5134182" cy="417734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2208961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2</a:t>
            </a:fld>
            <a:endParaRPr lang="en-US" altLang="en-US"/>
          </a:p>
        </p:txBody>
      </p:sp>
    </p:spTree>
    <p:extLst>
      <p:ext uri="{BB962C8B-B14F-4D97-AF65-F5344CB8AC3E}">
        <p14:creationId xmlns:p14="http://schemas.microsoft.com/office/powerpoint/2010/main" val="14283072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noRot="1" noChangeAspect="1" noChangeArrowheads="1" noTextEdit="1"/>
          </p:cNvSpPr>
          <p:nvPr>
            <p:ph type="sldImg"/>
          </p:nvPr>
        </p:nvSpPr>
        <p:spPr>
          <a:ln/>
        </p:spPr>
      </p:sp>
      <p:sp>
        <p:nvSpPr>
          <p:cNvPr id="9728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892641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7F04CF4B-324E-46D0-BA47-9EB6AD9CA67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24</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8307" name="Rectangle 2"/>
          <p:cNvSpPr>
            <a:spLocks noGrp="1" noRot="1" noChangeAspect="1" noChangeArrowheads="1" noTextEdit="1"/>
          </p:cNvSpPr>
          <p:nvPr>
            <p:ph type="sldImg"/>
          </p:nvPr>
        </p:nvSpPr>
        <p:spPr>
          <a:xfrm>
            <a:off x="1177925" y="695325"/>
            <a:ext cx="4641850" cy="3481388"/>
          </a:xfrm>
          <a:ln/>
        </p:spPr>
      </p:sp>
      <p:sp>
        <p:nvSpPr>
          <p:cNvPr id="98308" name="Rectangle 3"/>
          <p:cNvSpPr>
            <a:spLocks noGrp="1" noChangeArrowheads="1"/>
          </p:cNvSpPr>
          <p:nvPr>
            <p:ph type="body" idx="1"/>
          </p:nvPr>
        </p:nvSpPr>
        <p:spPr>
          <a:xfrm>
            <a:off x="931863"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2616553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A0967849-B9F5-4791-B1A9-03C13B822321}"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25</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9331" name="Rectangle 2"/>
          <p:cNvSpPr>
            <a:spLocks noGrp="1" noRot="1" noChangeAspect="1" noChangeArrowheads="1" noTextEdit="1"/>
          </p:cNvSpPr>
          <p:nvPr>
            <p:ph type="sldImg"/>
          </p:nvPr>
        </p:nvSpPr>
        <p:spPr>
          <a:xfrm>
            <a:off x="1177925" y="695325"/>
            <a:ext cx="4641850" cy="3481388"/>
          </a:xfrm>
          <a:ln/>
        </p:spPr>
      </p:sp>
      <p:sp>
        <p:nvSpPr>
          <p:cNvPr id="99332" name="Rectangle 3"/>
          <p:cNvSpPr>
            <a:spLocks noGrp="1" noChangeArrowheads="1"/>
          </p:cNvSpPr>
          <p:nvPr>
            <p:ph type="body" idx="1"/>
          </p:nvPr>
        </p:nvSpPr>
        <p:spPr>
          <a:xfrm>
            <a:off x="931863"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28998710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8667AE9D-16D3-4C16-919A-75B127D37AD1}"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26</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0355" name="Rectangle 2"/>
          <p:cNvSpPr>
            <a:spLocks noGrp="1" noRot="1" noChangeAspect="1" noChangeArrowheads="1" noTextEdit="1"/>
          </p:cNvSpPr>
          <p:nvPr>
            <p:ph type="sldImg"/>
          </p:nvPr>
        </p:nvSpPr>
        <p:spPr>
          <a:xfrm>
            <a:off x="1177925" y="695325"/>
            <a:ext cx="4641850" cy="3481388"/>
          </a:xfrm>
          <a:ln/>
        </p:spPr>
      </p:sp>
      <p:sp>
        <p:nvSpPr>
          <p:cNvPr id="100356" name="Rectangle 3"/>
          <p:cNvSpPr>
            <a:spLocks noGrp="1" noChangeArrowheads="1"/>
          </p:cNvSpPr>
          <p:nvPr>
            <p:ph type="body" idx="1"/>
          </p:nvPr>
        </p:nvSpPr>
        <p:spPr>
          <a:xfrm>
            <a:off x="931863"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9824844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27</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46216872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30</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9182823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34</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15188626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45</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92917611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auto" latinLnBrk="0" hangingPunct="1">
              <a:lnSpc>
                <a:spcPct val="100000"/>
              </a:lnSpc>
              <a:spcBef>
                <a:spcPts val="0"/>
              </a:spcBef>
              <a:spcAft>
                <a:spcPts val="0"/>
              </a:spcAft>
              <a:buClrTx/>
              <a:buSzTx/>
              <a:buFontTx/>
              <a:buNone/>
              <a:tabLst/>
              <a:defRPr/>
            </a:pPr>
            <a:fld id="{7D1A45DA-CA64-41FA-A1E8-AD1BAE08C0BB}"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auto" latinLnBrk="0" hangingPunct="1">
                <a:lnSpc>
                  <a:spcPct val="100000"/>
                </a:lnSpc>
                <a:spcBef>
                  <a:spcPts val="0"/>
                </a:spcBef>
                <a:spcAft>
                  <a:spcPts val="0"/>
                </a:spcAft>
                <a:buClrTx/>
                <a:buSzTx/>
                <a:buFontTx/>
                <a:buNone/>
                <a:tabLst/>
                <a:defRPr/>
              </a:pPr>
              <a:t>46</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30051" name="Rectangle 2"/>
          <p:cNvSpPr>
            <a:spLocks noGrp="1" noRot="1" noChangeAspect="1" noChangeArrowheads="1" noTextEdit="1"/>
          </p:cNvSpPr>
          <p:nvPr>
            <p:ph type="sldImg"/>
          </p:nvPr>
        </p:nvSpPr>
        <p:spPr>
          <a:ln/>
        </p:spPr>
      </p:sp>
      <p:sp>
        <p:nvSpPr>
          <p:cNvPr id="13005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4943808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auto" latinLnBrk="0" hangingPunct="1">
              <a:lnSpc>
                <a:spcPct val="100000"/>
              </a:lnSpc>
              <a:spcBef>
                <a:spcPts val="0"/>
              </a:spcBef>
              <a:spcAft>
                <a:spcPts val="0"/>
              </a:spcAft>
              <a:buClrTx/>
              <a:buSzTx/>
              <a:buFontTx/>
              <a:buNone/>
              <a:tabLst/>
              <a:defRPr/>
            </a:pPr>
            <a:fld id="{A64DA130-9CE3-4E7D-9E7F-223297258F10}"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auto" latinLnBrk="0" hangingPunct="1">
                <a:lnSpc>
                  <a:spcPct val="100000"/>
                </a:lnSpc>
                <a:spcBef>
                  <a:spcPts val="0"/>
                </a:spcBef>
                <a:spcAft>
                  <a:spcPts val="0"/>
                </a:spcAft>
                <a:buClrTx/>
                <a:buSzTx/>
                <a:buFontTx/>
                <a:buNone/>
                <a:tabLst/>
                <a:defRPr/>
              </a:pPr>
              <a:t>47</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31075" name="Rectangle 2"/>
          <p:cNvSpPr>
            <a:spLocks noGrp="1" noRot="1" noChangeAspect="1" noChangeArrowheads="1" noTextEdit="1"/>
          </p:cNvSpPr>
          <p:nvPr>
            <p:ph type="sldImg"/>
          </p:nvPr>
        </p:nvSpPr>
        <p:spPr>
          <a:ln/>
        </p:spPr>
      </p:sp>
      <p:sp>
        <p:nvSpPr>
          <p:cNvPr id="131076"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1826617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4</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39947162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auto" latinLnBrk="0" hangingPunct="1">
              <a:lnSpc>
                <a:spcPct val="100000"/>
              </a:lnSpc>
              <a:spcBef>
                <a:spcPts val="0"/>
              </a:spcBef>
              <a:spcAft>
                <a:spcPts val="0"/>
              </a:spcAft>
              <a:buClrTx/>
              <a:buSzTx/>
              <a:buFontTx/>
              <a:buNone/>
              <a:tabLst/>
              <a:defRPr/>
            </a:pPr>
            <a:fld id="{CBB2FFBC-ECC8-4E72-ACD7-AC5B3AC7D391}"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auto" latinLnBrk="0" hangingPunct="1">
                <a:lnSpc>
                  <a:spcPct val="100000"/>
                </a:lnSpc>
                <a:spcBef>
                  <a:spcPts val="0"/>
                </a:spcBef>
                <a:spcAft>
                  <a:spcPts val="0"/>
                </a:spcAft>
                <a:buClrTx/>
                <a:buSzTx/>
                <a:buFontTx/>
                <a:buNone/>
                <a:tabLst/>
                <a:defRPr/>
              </a:pPr>
              <a:t>48</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32099" name="Rectangle 2"/>
          <p:cNvSpPr>
            <a:spLocks noGrp="1" noRot="1" noChangeAspect="1" noChangeArrowheads="1" noTextEdit="1"/>
          </p:cNvSpPr>
          <p:nvPr>
            <p:ph type="sldImg"/>
          </p:nvPr>
        </p:nvSpPr>
        <p:spPr>
          <a:ln/>
        </p:spPr>
      </p:sp>
      <p:sp>
        <p:nvSpPr>
          <p:cNvPr id="132100"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3849161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auto" latinLnBrk="0" hangingPunct="1">
              <a:lnSpc>
                <a:spcPct val="100000"/>
              </a:lnSpc>
              <a:spcBef>
                <a:spcPts val="0"/>
              </a:spcBef>
              <a:spcAft>
                <a:spcPts val="0"/>
              </a:spcAft>
              <a:buClrTx/>
              <a:buSzTx/>
              <a:buFontTx/>
              <a:buNone/>
              <a:tabLst/>
              <a:defRPr/>
            </a:pPr>
            <a:fld id="{E733A54A-C6D5-44D3-B193-2B68843B2348}"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auto" latinLnBrk="0" hangingPunct="1">
                <a:lnSpc>
                  <a:spcPct val="100000"/>
                </a:lnSpc>
                <a:spcBef>
                  <a:spcPts val="0"/>
                </a:spcBef>
                <a:spcAft>
                  <a:spcPts val="0"/>
                </a:spcAft>
                <a:buClrTx/>
                <a:buSzTx/>
                <a:buFontTx/>
                <a:buNone/>
                <a:tabLst/>
                <a:defRPr/>
              </a:pPr>
              <a:t>49</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33123" name="Rectangle 2"/>
          <p:cNvSpPr>
            <a:spLocks noGrp="1" noRot="1" noChangeAspect="1" noChangeArrowheads="1" noTextEdit="1"/>
          </p:cNvSpPr>
          <p:nvPr>
            <p:ph type="sldImg"/>
          </p:nvPr>
        </p:nvSpPr>
        <p:spPr>
          <a:ln/>
        </p:spPr>
      </p:sp>
      <p:sp>
        <p:nvSpPr>
          <p:cNvPr id="133124"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09606466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a:extLst>
              <a:ext uri="{FF2B5EF4-FFF2-40B4-BE49-F238E27FC236}">
                <a16:creationId xmlns:a16="http://schemas.microsoft.com/office/drawing/2014/main" id="{1DCB9B52-67BD-F540-91C0-20C96F20826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8" name="Notes Placeholder 2">
            <a:extLst>
              <a:ext uri="{FF2B5EF4-FFF2-40B4-BE49-F238E27FC236}">
                <a16:creationId xmlns:a16="http://schemas.microsoft.com/office/drawing/2014/main" id="{B8CF1704-6290-EB48-BBAC-4E4F8D8337E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34819" name="Slide Number Placeholder 3">
            <a:extLst>
              <a:ext uri="{FF2B5EF4-FFF2-40B4-BE49-F238E27FC236}">
                <a16:creationId xmlns:a16="http://schemas.microsoft.com/office/drawing/2014/main" id="{6E05037B-EB89-3F4C-B30A-8A9A1D86A54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40825B-B026-0346-855E-C13D26B7AAEA}"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50</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15355252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E57AE074-BB24-467C-A389-042288128DCE}"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51</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34147" name="Rectangle 2"/>
          <p:cNvSpPr>
            <a:spLocks noGrp="1" noRot="1" noChangeAspect="1" noChangeArrowheads="1" noTextEdit="1"/>
          </p:cNvSpPr>
          <p:nvPr>
            <p:ph type="sldImg"/>
          </p:nvPr>
        </p:nvSpPr>
        <p:spPr>
          <a:ln/>
        </p:spPr>
      </p:sp>
      <p:sp>
        <p:nvSpPr>
          <p:cNvPr id="13414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0397019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p:cNvSpPr txBox="1">
            <a:spLocks noGrp="1" noChangeArrowheads="1"/>
          </p:cNvSpPr>
          <p:nvPr/>
        </p:nvSpPr>
        <p:spPr bwMode="auto">
          <a:xfrm>
            <a:off x="3966171" y="8820783"/>
            <a:ext cx="3031529"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02" tIns="46501" rIns="93002" bIns="46501" anchor="b"/>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A4932D46-DD78-4BAB-BBDC-DC51872AFEF6}"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52</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6259" name="Rectangle 2"/>
          <p:cNvSpPr>
            <a:spLocks noGrp="1" noRot="1" noChangeAspect="1" noChangeArrowheads="1" noTextEdit="1"/>
          </p:cNvSpPr>
          <p:nvPr>
            <p:ph type="sldImg"/>
          </p:nvPr>
        </p:nvSpPr>
        <p:spPr>
          <a:ln/>
        </p:spPr>
      </p:sp>
      <p:sp>
        <p:nvSpPr>
          <p:cNvPr id="9626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6457787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6093">
              <a:defRPr sz="1600">
                <a:solidFill>
                  <a:schemeClr val="tx1"/>
                </a:solidFill>
                <a:latin typeface="Helvetica" panose="020B0604020202020204" pitchFamily="34" charset="0"/>
                <a:ea typeface="ＭＳ Ｐゴシック" panose="020B0600070205080204" pitchFamily="34" charset="-128"/>
              </a:defRPr>
            </a:lvl1pPr>
            <a:lvl2pPr marL="750157" indent="-288522" defTabSz="936093">
              <a:defRPr sz="1600">
                <a:solidFill>
                  <a:schemeClr val="tx1"/>
                </a:solidFill>
                <a:latin typeface="Helvetica" panose="020B0604020202020204" pitchFamily="34" charset="0"/>
                <a:ea typeface="ＭＳ Ｐゴシック" panose="020B0600070205080204" pitchFamily="34" charset="-128"/>
              </a:defRPr>
            </a:lvl2pPr>
            <a:lvl3pPr marL="1154087" indent="-230817" defTabSz="936093">
              <a:defRPr sz="1600">
                <a:solidFill>
                  <a:schemeClr val="tx1"/>
                </a:solidFill>
                <a:latin typeface="Helvetica" panose="020B0604020202020204" pitchFamily="34" charset="0"/>
                <a:ea typeface="ＭＳ Ｐゴシック" panose="020B0600070205080204" pitchFamily="34" charset="-128"/>
              </a:defRPr>
            </a:lvl3pPr>
            <a:lvl4pPr marL="1615722" indent="-230817" defTabSz="936093">
              <a:defRPr sz="1600">
                <a:solidFill>
                  <a:schemeClr val="tx1"/>
                </a:solidFill>
                <a:latin typeface="Helvetica" panose="020B0604020202020204" pitchFamily="34" charset="0"/>
                <a:ea typeface="ＭＳ Ｐゴシック" panose="020B0600070205080204" pitchFamily="34" charset="-128"/>
              </a:defRPr>
            </a:lvl4pPr>
            <a:lvl5pPr marL="2077357" indent="-230817" defTabSz="936093">
              <a:defRPr sz="1600">
                <a:solidFill>
                  <a:schemeClr val="tx1"/>
                </a:solidFill>
                <a:latin typeface="Helvetica" panose="020B0604020202020204" pitchFamily="34" charset="0"/>
                <a:ea typeface="ＭＳ Ｐゴシック" panose="020B0600070205080204" pitchFamily="34" charset="-128"/>
              </a:defRPr>
            </a:lvl5pPr>
            <a:lvl6pPr marL="2538992"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300062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62261"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92389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6093" rtl="0" eaLnBrk="0" fontAlgn="base" latinLnBrk="0" hangingPunct="0">
              <a:lnSpc>
                <a:spcPct val="100000"/>
              </a:lnSpc>
              <a:spcBef>
                <a:spcPct val="0"/>
              </a:spcBef>
              <a:spcAft>
                <a:spcPct val="0"/>
              </a:spcAft>
              <a:buClrTx/>
              <a:buSzTx/>
              <a:buFontTx/>
              <a:buNone/>
              <a:tabLst/>
              <a:defRPr/>
            </a:pPr>
            <a:fld id="{2CB36896-4F4E-48BE-8ED8-64318D033CE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6093" rtl="0" eaLnBrk="0" fontAlgn="base" latinLnBrk="0" hangingPunct="0">
                <a:lnSpc>
                  <a:spcPct val="100000"/>
                </a:lnSpc>
                <a:spcBef>
                  <a:spcPct val="0"/>
                </a:spcBef>
                <a:spcAft>
                  <a:spcPct val="0"/>
                </a:spcAft>
                <a:buClrTx/>
                <a:buSzTx/>
                <a:buFontTx/>
                <a:buNone/>
                <a:tabLst/>
                <a:defRPr/>
              </a:pPr>
              <a:t>53</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53603" name="Rectangle 2"/>
          <p:cNvSpPr>
            <a:spLocks noGrp="1" noRot="1" noChangeAspect="1" noChangeArrowheads="1" noTextEdit="1"/>
          </p:cNvSpPr>
          <p:nvPr>
            <p:ph type="sldImg"/>
          </p:nvPr>
        </p:nvSpPr>
        <p:spPr>
          <a:ln/>
        </p:spPr>
      </p:sp>
      <p:sp>
        <p:nvSpPr>
          <p:cNvPr id="153604" name="Rectangle 3"/>
          <p:cNvSpPr>
            <a:spLocks noGrp="1" noChangeArrowheads="1"/>
          </p:cNvSpPr>
          <p:nvPr>
            <p:ph type="body" idx="1"/>
          </p:nvPr>
        </p:nvSpPr>
        <p:spPr>
          <a:xfrm>
            <a:off x="941979" y="4448101"/>
            <a:ext cx="5193119" cy="421146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5439097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6093">
              <a:defRPr sz="1600">
                <a:solidFill>
                  <a:schemeClr val="tx1"/>
                </a:solidFill>
                <a:latin typeface="Helvetica" panose="020B0604020202020204" pitchFamily="34" charset="0"/>
                <a:ea typeface="ＭＳ Ｐゴシック" panose="020B0600070205080204" pitchFamily="34" charset="-128"/>
              </a:defRPr>
            </a:lvl1pPr>
            <a:lvl2pPr marL="750157" indent="-288522" defTabSz="936093">
              <a:defRPr sz="1600">
                <a:solidFill>
                  <a:schemeClr val="tx1"/>
                </a:solidFill>
                <a:latin typeface="Helvetica" panose="020B0604020202020204" pitchFamily="34" charset="0"/>
                <a:ea typeface="ＭＳ Ｐゴシック" panose="020B0600070205080204" pitchFamily="34" charset="-128"/>
              </a:defRPr>
            </a:lvl2pPr>
            <a:lvl3pPr marL="1154087" indent="-230817" defTabSz="936093">
              <a:defRPr sz="1600">
                <a:solidFill>
                  <a:schemeClr val="tx1"/>
                </a:solidFill>
                <a:latin typeface="Helvetica" panose="020B0604020202020204" pitchFamily="34" charset="0"/>
                <a:ea typeface="ＭＳ Ｐゴシック" panose="020B0600070205080204" pitchFamily="34" charset="-128"/>
              </a:defRPr>
            </a:lvl3pPr>
            <a:lvl4pPr marL="1615722" indent="-230817" defTabSz="936093">
              <a:defRPr sz="1600">
                <a:solidFill>
                  <a:schemeClr val="tx1"/>
                </a:solidFill>
                <a:latin typeface="Helvetica" panose="020B0604020202020204" pitchFamily="34" charset="0"/>
                <a:ea typeface="ＭＳ Ｐゴシック" panose="020B0600070205080204" pitchFamily="34" charset="-128"/>
              </a:defRPr>
            </a:lvl4pPr>
            <a:lvl5pPr marL="2077357" indent="-230817" defTabSz="936093">
              <a:defRPr sz="1600">
                <a:solidFill>
                  <a:schemeClr val="tx1"/>
                </a:solidFill>
                <a:latin typeface="Helvetica" panose="020B0604020202020204" pitchFamily="34" charset="0"/>
                <a:ea typeface="ＭＳ Ｐゴシック" panose="020B0600070205080204" pitchFamily="34" charset="-128"/>
              </a:defRPr>
            </a:lvl5pPr>
            <a:lvl6pPr marL="2538992"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300062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62261"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92389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6093" rtl="0" eaLnBrk="0" fontAlgn="base" latinLnBrk="0" hangingPunct="0">
              <a:lnSpc>
                <a:spcPct val="100000"/>
              </a:lnSpc>
              <a:spcBef>
                <a:spcPct val="0"/>
              </a:spcBef>
              <a:spcAft>
                <a:spcPct val="0"/>
              </a:spcAft>
              <a:buClrTx/>
              <a:buSzTx/>
              <a:buFontTx/>
              <a:buNone/>
              <a:tabLst/>
              <a:defRPr/>
            </a:pPr>
            <a:fld id="{FDE8E9FC-6F08-40BB-B772-EA0C2AE1A7A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6093" rtl="0" eaLnBrk="0" fontAlgn="base" latinLnBrk="0" hangingPunct="0">
                <a:lnSpc>
                  <a:spcPct val="100000"/>
                </a:lnSpc>
                <a:spcBef>
                  <a:spcPct val="0"/>
                </a:spcBef>
                <a:spcAft>
                  <a:spcPct val="0"/>
                </a:spcAft>
                <a:buClrTx/>
                <a:buSzTx/>
                <a:buFontTx/>
                <a:buNone/>
                <a:tabLst/>
                <a:defRPr/>
              </a:pPr>
              <a:t>54</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54627" name="Rectangle 2"/>
          <p:cNvSpPr>
            <a:spLocks noGrp="1" noRot="1" noChangeAspect="1" noChangeArrowheads="1" noTextEdit="1"/>
          </p:cNvSpPr>
          <p:nvPr>
            <p:ph type="sldImg"/>
          </p:nvPr>
        </p:nvSpPr>
        <p:spPr>
          <a:ln/>
        </p:spPr>
      </p:sp>
      <p:sp>
        <p:nvSpPr>
          <p:cNvPr id="154628" name="Rectangle 3"/>
          <p:cNvSpPr>
            <a:spLocks noGrp="1" noChangeArrowheads="1"/>
          </p:cNvSpPr>
          <p:nvPr>
            <p:ph type="body" idx="1"/>
          </p:nvPr>
        </p:nvSpPr>
        <p:spPr>
          <a:xfrm>
            <a:off x="941979" y="4448101"/>
            <a:ext cx="5193119" cy="421146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7029379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7"/>
          <p:cNvSpPr txBox="1">
            <a:spLocks noGrp="1" noChangeArrowheads="1"/>
          </p:cNvSpPr>
          <p:nvPr/>
        </p:nvSpPr>
        <p:spPr bwMode="auto">
          <a:xfrm>
            <a:off x="4011160" y="8896201"/>
            <a:ext cx="3065916" cy="46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909" tIns="46955" rIns="93909" bIns="46955" anchor="b"/>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fld id="{B999CF1A-EE2D-40C7-88BC-5CB4646E5D8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14400" rtl="0" eaLnBrk="0" fontAlgn="base" latinLnBrk="0" hangingPunct="0">
                <a:lnSpc>
                  <a:spcPct val="100000"/>
                </a:lnSpc>
                <a:spcBef>
                  <a:spcPct val="0"/>
                </a:spcBef>
                <a:spcAft>
                  <a:spcPct val="0"/>
                </a:spcAft>
                <a:buClrTx/>
                <a:buSzTx/>
                <a:buFontTx/>
                <a:buNone/>
                <a:tabLst/>
                <a:defRPr/>
              </a:pPr>
              <a:t>55</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55651" name="Rectangle 2"/>
          <p:cNvSpPr>
            <a:spLocks noGrp="1" noRot="1" noChangeAspect="1" noChangeArrowheads="1" noTextEdit="1"/>
          </p:cNvSpPr>
          <p:nvPr>
            <p:ph type="sldImg"/>
          </p:nvPr>
        </p:nvSpPr>
        <p:spPr>
          <a:ln/>
        </p:spPr>
      </p:sp>
      <p:sp>
        <p:nvSpPr>
          <p:cNvPr id="155652" name="Rectangle 3"/>
          <p:cNvSpPr>
            <a:spLocks noGrp="1" noChangeArrowheads="1"/>
          </p:cNvSpPr>
          <p:nvPr>
            <p:ph type="body" idx="1"/>
          </p:nvPr>
        </p:nvSpPr>
        <p:spPr>
          <a:xfrm>
            <a:off x="941979" y="4448101"/>
            <a:ext cx="5193119" cy="421146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2142037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6093">
              <a:defRPr sz="1600">
                <a:solidFill>
                  <a:schemeClr val="tx1"/>
                </a:solidFill>
                <a:latin typeface="Helvetica" panose="020B0604020202020204" pitchFamily="34" charset="0"/>
                <a:ea typeface="ＭＳ Ｐゴシック" panose="020B0600070205080204" pitchFamily="34" charset="-128"/>
              </a:defRPr>
            </a:lvl1pPr>
            <a:lvl2pPr marL="750157" indent="-288522" defTabSz="936093">
              <a:defRPr sz="1600">
                <a:solidFill>
                  <a:schemeClr val="tx1"/>
                </a:solidFill>
                <a:latin typeface="Helvetica" panose="020B0604020202020204" pitchFamily="34" charset="0"/>
                <a:ea typeface="ＭＳ Ｐゴシック" panose="020B0600070205080204" pitchFamily="34" charset="-128"/>
              </a:defRPr>
            </a:lvl2pPr>
            <a:lvl3pPr marL="1154087" indent="-230817" defTabSz="936093">
              <a:defRPr sz="1600">
                <a:solidFill>
                  <a:schemeClr val="tx1"/>
                </a:solidFill>
                <a:latin typeface="Helvetica" panose="020B0604020202020204" pitchFamily="34" charset="0"/>
                <a:ea typeface="ＭＳ Ｐゴシック" panose="020B0600070205080204" pitchFamily="34" charset="-128"/>
              </a:defRPr>
            </a:lvl3pPr>
            <a:lvl4pPr marL="1615722" indent="-230817" defTabSz="936093">
              <a:defRPr sz="1600">
                <a:solidFill>
                  <a:schemeClr val="tx1"/>
                </a:solidFill>
                <a:latin typeface="Helvetica" panose="020B0604020202020204" pitchFamily="34" charset="0"/>
                <a:ea typeface="ＭＳ Ｐゴシック" panose="020B0600070205080204" pitchFamily="34" charset="-128"/>
              </a:defRPr>
            </a:lvl4pPr>
            <a:lvl5pPr marL="2077357" indent="-230817" defTabSz="936093">
              <a:defRPr sz="1600">
                <a:solidFill>
                  <a:schemeClr val="tx1"/>
                </a:solidFill>
                <a:latin typeface="Helvetica" panose="020B0604020202020204" pitchFamily="34" charset="0"/>
                <a:ea typeface="ＭＳ Ｐゴシック" panose="020B0600070205080204" pitchFamily="34" charset="-128"/>
              </a:defRPr>
            </a:lvl5pPr>
            <a:lvl6pPr marL="2538992"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300062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62261"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92389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6093" rtl="0" eaLnBrk="0" fontAlgn="base" latinLnBrk="0" hangingPunct="0">
              <a:lnSpc>
                <a:spcPct val="100000"/>
              </a:lnSpc>
              <a:spcBef>
                <a:spcPct val="0"/>
              </a:spcBef>
              <a:spcAft>
                <a:spcPct val="0"/>
              </a:spcAft>
              <a:buClrTx/>
              <a:buSzTx/>
              <a:buFontTx/>
              <a:buNone/>
              <a:tabLst/>
              <a:defRPr/>
            </a:pPr>
            <a:fld id="{25DBE05D-165E-44E5-8FF5-12AB8BF987C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6093" rtl="0" eaLnBrk="0" fontAlgn="base" latinLnBrk="0" hangingPunct="0">
                <a:lnSpc>
                  <a:spcPct val="100000"/>
                </a:lnSpc>
                <a:spcBef>
                  <a:spcPct val="0"/>
                </a:spcBef>
                <a:spcAft>
                  <a:spcPct val="0"/>
                </a:spcAft>
                <a:buClrTx/>
                <a:buSzTx/>
                <a:buFontTx/>
                <a:buNone/>
                <a:tabLst/>
                <a:defRPr/>
              </a:pPr>
              <a:t>56</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56675" name="Rectangle 2"/>
          <p:cNvSpPr>
            <a:spLocks noGrp="1" noRot="1" noChangeAspect="1" noChangeArrowheads="1" noTextEdit="1"/>
          </p:cNvSpPr>
          <p:nvPr>
            <p:ph type="sldImg"/>
          </p:nvPr>
        </p:nvSpPr>
        <p:spPr>
          <a:ln/>
        </p:spPr>
      </p:sp>
      <p:sp>
        <p:nvSpPr>
          <p:cNvPr id="156676" name="Rectangle 3"/>
          <p:cNvSpPr>
            <a:spLocks noGrp="1" noChangeArrowheads="1"/>
          </p:cNvSpPr>
          <p:nvPr>
            <p:ph type="body" idx="1"/>
          </p:nvPr>
        </p:nvSpPr>
        <p:spPr>
          <a:xfrm>
            <a:off x="941979" y="4448101"/>
            <a:ext cx="5193119" cy="421146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5184284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6093">
              <a:defRPr sz="1600">
                <a:solidFill>
                  <a:schemeClr val="tx1"/>
                </a:solidFill>
                <a:latin typeface="Helvetica" panose="020B0604020202020204" pitchFamily="34" charset="0"/>
                <a:ea typeface="ＭＳ Ｐゴシック" panose="020B0600070205080204" pitchFamily="34" charset="-128"/>
              </a:defRPr>
            </a:lvl1pPr>
            <a:lvl2pPr marL="750157" indent="-288522" defTabSz="936093">
              <a:defRPr sz="1600">
                <a:solidFill>
                  <a:schemeClr val="tx1"/>
                </a:solidFill>
                <a:latin typeface="Helvetica" panose="020B0604020202020204" pitchFamily="34" charset="0"/>
                <a:ea typeface="ＭＳ Ｐゴシック" panose="020B0600070205080204" pitchFamily="34" charset="-128"/>
              </a:defRPr>
            </a:lvl2pPr>
            <a:lvl3pPr marL="1154087" indent="-230817" defTabSz="936093">
              <a:defRPr sz="1600">
                <a:solidFill>
                  <a:schemeClr val="tx1"/>
                </a:solidFill>
                <a:latin typeface="Helvetica" panose="020B0604020202020204" pitchFamily="34" charset="0"/>
                <a:ea typeface="ＭＳ Ｐゴシック" panose="020B0600070205080204" pitchFamily="34" charset="-128"/>
              </a:defRPr>
            </a:lvl3pPr>
            <a:lvl4pPr marL="1615722" indent="-230817" defTabSz="936093">
              <a:defRPr sz="1600">
                <a:solidFill>
                  <a:schemeClr val="tx1"/>
                </a:solidFill>
                <a:latin typeface="Helvetica" panose="020B0604020202020204" pitchFamily="34" charset="0"/>
                <a:ea typeface="ＭＳ Ｐゴシック" panose="020B0600070205080204" pitchFamily="34" charset="-128"/>
              </a:defRPr>
            </a:lvl4pPr>
            <a:lvl5pPr marL="2077357" indent="-230817" defTabSz="936093">
              <a:defRPr sz="1600">
                <a:solidFill>
                  <a:schemeClr val="tx1"/>
                </a:solidFill>
                <a:latin typeface="Helvetica" panose="020B0604020202020204" pitchFamily="34" charset="0"/>
                <a:ea typeface="ＭＳ Ｐゴシック" panose="020B0600070205080204" pitchFamily="34" charset="-128"/>
              </a:defRPr>
            </a:lvl5pPr>
            <a:lvl6pPr marL="2538992"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300062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62261"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92389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6093" rtl="0" eaLnBrk="0" fontAlgn="base" latinLnBrk="0" hangingPunct="0">
              <a:lnSpc>
                <a:spcPct val="100000"/>
              </a:lnSpc>
              <a:spcBef>
                <a:spcPct val="0"/>
              </a:spcBef>
              <a:spcAft>
                <a:spcPct val="0"/>
              </a:spcAft>
              <a:buClrTx/>
              <a:buSzTx/>
              <a:buFontTx/>
              <a:buNone/>
              <a:tabLst/>
              <a:defRPr/>
            </a:pPr>
            <a:fld id="{15F59032-4CC8-49AA-B921-0985818A4A69}"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6093" rtl="0" eaLnBrk="0" fontAlgn="base" latinLnBrk="0" hangingPunct="0">
                <a:lnSpc>
                  <a:spcPct val="100000"/>
                </a:lnSpc>
                <a:spcBef>
                  <a:spcPct val="0"/>
                </a:spcBef>
                <a:spcAft>
                  <a:spcPct val="0"/>
                </a:spcAft>
                <a:buClrTx/>
                <a:buSzTx/>
                <a:buFontTx/>
                <a:buNone/>
                <a:tabLst/>
                <a:defRPr/>
              </a:pPr>
              <a:t>57</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46435" name="Rectangle 2"/>
          <p:cNvSpPr>
            <a:spLocks noGrp="1" noRot="1" noChangeAspect="1" noChangeArrowheads="1" noTextEdit="1"/>
          </p:cNvSpPr>
          <p:nvPr>
            <p:ph type="sldImg"/>
          </p:nvPr>
        </p:nvSpPr>
        <p:spPr>
          <a:ln/>
        </p:spPr>
      </p:sp>
      <p:sp>
        <p:nvSpPr>
          <p:cNvPr id="146436" name="Rectangle 3"/>
          <p:cNvSpPr>
            <a:spLocks noGrp="1" noChangeArrowheads="1"/>
          </p:cNvSpPr>
          <p:nvPr>
            <p:ph type="body" idx="1"/>
          </p:nvPr>
        </p:nvSpPr>
        <p:spPr>
          <a:xfrm>
            <a:off x="941979" y="4448101"/>
            <a:ext cx="5193119" cy="421146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025145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6</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99150944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6093">
              <a:defRPr sz="1600">
                <a:solidFill>
                  <a:schemeClr val="tx1"/>
                </a:solidFill>
                <a:latin typeface="Helvetica" panose="020B0604020202020204" pitchFamily="34" charset="0"/>
                <a:ea typeface="ＭＳ Ｐゴシック" panose="020B0600070205080204" pitchFamily="34" charset="-128"/>
              </a:defRPr>
            </a:lvl1pPr>
            <a:lvl2pPr marL="750157" indent="-288522" defTabSz="936093">
              <a:defRPr sz="1600">
                <a:solidFill>
                  <a:schemeClr val="tx1"/>
                </a:solidFill>
                <a:latin typeface="Helvetica" panose="020B0604020202020204" pitchFamily="34" charset="0"/>
                <a:ea typeface="ＭＳ Ｐゴシック" panose="020B0600070205080204" pitchFamily="34" charset="-128"/>
              </a:defRPr>
            </a:lvl2pPr>
            <a:lvl3pPr marL="1154087" indent="-230817" defTabSz="936093">
              <a:defRPr sz="1600">
                <a:solidFill>
                  <a:schemeClr val="tx1"/>
                </a:solidFill>
                <a:latin typeface="Helvetica" panose="020B0604020202020204" pitchFamily="34" charset="0"/>
                <a:ea typeface="ＭＳ Ｐゴシック" panose="020B0600070205080204" pitchFamily="34" charset="-128"/>
              </a:defRPr>
            </a:lvl3pPr>
            <a:lvl4pPr marL="1615722" indent="-230817" defTabSz="936093">
              <a:defRPr sz="1600">
                <a:solidFill>
                  <a:schemeClr val="tx1"/>
                </a:solidFill>
                <a:latin typeface="Helvetica" panose="020B0604020202020204" pitchFamily="34" charset="0"/>
                <a:ea typeface="ＭＳ Ｐゴシック" panose="020B0600070205080204" pitchFamily="34" charset="-128"/>
              </a:defRPr>
            </a:lvl4pPr>
            <a:lvl5pPr marL="2077357" indent="-230817" defTabSz="936093">
              <a:defRPr sz="1600">
                <a:solidFill>
                  <a:schemeClr val="tx1"/>
                </a:solidFill>
                <a:latin typeface="Helvetica" panose="020B0604020202020204" pitchFamily="34" charset="0"/>
                <a:ea typeface="ＭＳ Ｐゴシック" panose="020B0600070205080204" pitchFamily="34" charset="-128"/>
              </a:defRPr>
            </a:lvl5pPr>
            <a:lvl6pPr marL="2538992"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300062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62261"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92389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6093" rtl="0" eaLnBrk="0" fontAlgn="base" latinLnBrk="0" hangingPunct="0">
              <a:lnSpc>
                <a:spcPct val="100000"/>
              </a:lnSpc>
              <a:spcBef>
                <a:spcPct val="0"/>
              </a:spcBef>
              <a:spcAft>
                <a:spcPct val="0"/>
              </a:spcAft>
              <a:buClrTx/>
              <a:buSzTx/>
              <a:buFontTx/>
              <a:buNone/>
              <a:tabLst/>
              <a:defRPr/>
            </a:pPr>
            <a:fld id="{4BB37812-7A60-4D4D-B158-CDF22B62669D}"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6093" rtl="0" eaLnBrk="0" fontAlgn="base" latinLnBrk="0" hangingPunct="0">
                <a:lnSpc>
                  <a:spcPct val="100000"/>
                </a:lnSpc>
                <a:spcBef>
                  <a:spcPct val="0"/>
                </a:spcBef>
                <a:spcAft>
                  <a:spcPct val="0"/>
                </a:spcAft>
                <a:buClrTx/>
                <a:buSzTx/>
                <a:buFontTx/>
                <a:buNone/>
                <a:tabLst/>
                <a:defRPr/>
              </a:pPr>
              <a:t>58</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47459" name="Rectangle 2"/>
          <p:cNvSpPr>
            <a:spLocks noGrp="1" noRot="1" noChangeAspect="1" noChangeArrowheads="1" noTextEdit="1"/>
          </p:cNvSpPr>
          <p:nvPr>
            <p:ph type="sldImg"/>
          </p:nvPr>
        </p:nvSpPr>
        <p:spPr>
          <a:ln/>
        </p:spPr>
      </p:sp>
      <p:sp>
        <p:nvSpPr>
          <p:cNvPr id="147460" name="Rectangle 3"/>
          <p:cNvSpPr>
            <a:spLocks noGrp="1" noChangeArrowheads="1"/>
          </p:cNvSpPr>
          <p:nvPr>
            <p:ph type="body" idx="1"/>
          </p:nvPr>
        </p:nvSpPr>
        <p:spPr>
          <a:xfrm>
            <a:off x="941979" y="4448101"/>
            <a:ext cx="5193119" cy="421146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0622821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a:extLst>
              <a:ext uri="{FF2B5EF4-FFF2-40B4-BE49-F238E27FC236}">
                <a16:creationId xmlns:a16="http://schemas.microsoft.com/office/drawing/2014/main" id="{1DCB9B52-67BD-F540-91C0-20C96F20826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8" name="Notes Placeholder 2">
            <a:extLst>
              <a:ext uri="{FF2B5EF4-FFF2-40B4-BE49-F238E27FC236}">
                <a16:creationId xmlns:a16="http://schemas.microsoft.com/office/drawing/2014/main" id="{B8CF1704-6290-EB48-BBAC-4E4F8D8337E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34819" name="Slide Number Placeholder 3">
            <a:extLst>
              <a:ext uri="{FF2B5EF4-FFF2-40B4-BE49-F238E27FC236}">
                <a16:creationId xmlns:a16="http://schemas.microsoft.com/office/drawing/2014/main" id="{6E05037B-EB89-3F4C-B30A-8A9A1D86A54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40825B-B026-0346-855E-C13D26B7AAEA}"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59</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398838892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a:extLst>
              <a:ext uri="{FF2B5EF4-FFF2-40B4-BE49-F238E27FC236}">
                <a16:creationId xmlns:a16="http://schemas.microsoft.com/office/drawing/2014/main" id="{1DCB9B52-67BD-F540-91C0-20C96F20826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8" name="Notes Placeholder 2">
            <a:extLst>
              <a:ext uri="{FF2B5EF4-FFF2-40B4-BE49-F238E27FC236}">
                <a16:creationId xmlns:a16="http://schemas.microsoft.com/office/drawing/2014/main" id="{B8CF1704-6290-EB48-BBAC-4E4F8D8337E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34819" name="Slide Number Placeholder 3">
            <a:extLst>
              <a:ext uri="{FF2B5EF4-FFF2-40B4-BE49-F238E27FC236}">
                <a16:creationId xmlns:a16="http://schemas.microsoft.com/office/drawing/2014/main" id="{6E05037B-EB89-3F4C-B30A-8A9A1D86A54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40825B-B026-0346-855E-C13D26B7AAEA}"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60</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25220372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a:extLst>
              <a:ext uri="{FF2B5EF4-FFF2-40B4-BE49-F238E27FC236}">
                <a16:creationId xmlns:a16="http://schemas.microsoft.com/office/drawing/2014/main" id="{1DCB9B52-67BD-F540-91C0-20C96F20826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8" name="Notes Placeholder 2">
            <a:extLst>
              <a:ext uri="{FF2B5EF4-FFF2-40B4-BE49-F238E27FC236}">
                <a16:creationId xmlns:a16="http://schemas.microsoft.com/office/drawing/2014/main" id="{B8CF1704-6290-EB48-BBAC-4E4F8D8337E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34819" name="Slide Number Placeholder 3">
            <a:extLst>
              <a:ext uri="{FF2B5EF4-FFF2-40B4-BE49-F238E27FC236}">
                <a16:creationId xmlns:a16="http://schemas.microsoft.com/office/drawing/2014/main" id="{6E05037B-EB89-3F4C-B30A-8A9A1D86A54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40825B-B026-0346-855E-C13D26B7AAEA}"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61</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7905510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a:extLst>
              <a:ext uri="{FF2B5EF4-FFF2-40B4-BE49-F238E27FC236}">
                <a16:creationId xmlns:a16="http://schemas.microsoft.com/office/drawing/2014/main" id="{1DCB9B52-67BD-F540-91C0-20C96F20826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8" name="Notes Placeholder 2">
            <a:extLst>
              <a:ext uri="{FF2B5EF4-FFF2-40B4-BE49-F238E27FC236}">
                <a16:creationId xmlns:a16="http://schemas.microsoft.com/office/drawing/2014/main" id="{B8CF1704-6290-EB48-BBAC-4E4F8D8337E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34819" name="Slide Number Placeholder 3">
            <a:extLst>
              <a:ext uri="{FF2B5EF4-FFF2-40B4-BE49-F238E27FC236}">
                <a16:creationId xmlns:a16="http://schemas.microsoft.com/office/drawing/2014/main" id="{6E05037B-EB89-3F4C-B30A-8A9A1D86A54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40825B-B026-0346-855E-C13D26B7AAEA}"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62</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2376096288"/>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a:extLst>
              <a:ext uri="{FF2B5EF4-FFF2-40B4-BE49-F238E27FC236}">
                <a16:creationId xmlns:a16="http://schemas.microsoft.com/office/drawing/2014/main" id="{1DCB9B52-67BD-F540-91C0-20C96F20826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8" name="Notes Placeholder 2">
            <a:extLst>
              <a:ext uri="{FF2B5EF4-FFF2-40B4-BE49-F238E27FC236}">
                <a16:creationId xmlns:a16="http://schemas.microsoft.com/office/drawing/2014/main" id="{B8CF1704-6290-EB48-BBAC-4E4F8D8337E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34819" name="Slide Number Placeholder 3">
            <a:extLst>
              <a:ext uri="{FF2B5EF4-FFF2-40B4-BE49-F238E27FC236}">
                <a16:creationId xmlns:a16="http://schemas.microsoft.com/office/drawing/2014/main" id="{6E05037B-EB89-3F4C-B30A-8A9A1D86A54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40825B-B026-0346-855E-C13D26B7AAEA}"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63</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286090061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a:extLst>
              <a:ext uri="{FF2B5EF4-FFF2-40B4-BE49-F238E27FC236}">
                <a16:creationId xmlns:a16="http://schemas.microsoft.com/office/drawing/2014/main" id="{1DCB9B52-67BD-F540-91C0-20C96F20826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8" name="Notes Placeholder 2">
            <a:extLst>
              <a:ext uri="{FF2B5EF4-FFF2-40B4-BE49-F238E27FC236}">
                <a16:creationId xmlns:a16="http://schemas.microsoft.com/office/drawing/2014/main" id="{B8CF1704-6290-EB48-BBAC-4E4F8D8337E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34819" name="Slide Number Placeholder 3">
            <a:extLst>
              <a:ext uri="{FF2B5EF4-FFF2-40B4-BE49-F238E27FC236}">
                <a16:creationId xmlns:a16="http://schemas.microsoft.com/office/drawing/2014/main" id="{6E05037B-EB89-3F4C-B30A-8A9A1D86A54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40825B-B026-0346-855E-C13D26B7AAEA}"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64</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192139675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6093">
              <a:defRPr sz="1600">
                <a:solidFill>
                  <a:schemeClr val="tx1"/>
                </a:solidFill>
                <a:latin typeface="Helvetica" panose="020B0604020202020204" pitchFamily="34" charset="0"/>
                <a:ea typeface="ＭＳ Ｐゴシック" panose="020B0600070205080204" pitchFamily="34" charset="-128"/>
              </a:defRPr>
            </a:lvl1pPr>
            <a:lvl2pPr marL="750157" indent="-288522" defTabSz="936093">
              <a:defRPr sz="1600">
                <a:solidFill>
                  <a:schemeClr val="tx1"/>
                </a:solidFill>
                <a:latin typeface="Helvetica" panose="020B0604020202020204" pitchFamily="34" charset="0"/>
                <a:ea typeface="ＭＳ Ｐゴシック" panose="020B0600070205080204" pitchFamily="34" charset="-128"/>
              </a:defRPr>
            </a:lvl2pPr>
            <a:lvl3pPr marL="1154087" indent="-230817" defTabSz="936093">
              <a:defRPr sz="1600">
                <a:solidFill>
                  <a:schemeClr val="tx1"/>
                </a:solidFill>
                <a:latin typeface="Helvetica" panose="020B0604020202020204" pitchFamily="34" charset="0"/>
                <a:ea typeface="ＭＳ Ｐゴシック" panose="020B0600070205080204" pitchFamily="34" charset="-128"/>
              </a:defRPr>
            </a:lvl3pPr>
            <a:lvl4pPr marL="1615722" indent="-230817" defTabSz="936093">
              <a:defRPr sz="1600">
                <a:solidFill>
                  <a:schemeClr val="tx1"/>
                </a:solidFill>
                <a:latin typeface="Helvetica" panose="020B0604020202020204" pitchFamily="34" charset="0"/>
                <a:ea typeface="ＭＳ Ｐゴシック" panose="020B0600070205080204" pitchFamily="34" charset="-128"/>
              </a:defRPr>
            </a:lvl4pPr>
            <a:lvl5pPr marL="2077357" indent="-230817" defTabSz="936093">
              <a:defRPr sz="1600">
                <a:solidFill>
                  <a:schemeClr val="tx1"/>
                </a:solidFill>
                <a:latin typeface="Helvetica" panose="020B0604020202020204" pitchFamily="34" charset="0"/>
                <a:ea typeface="ＭＳ Ｐゴシック" panose="020B0600070205080204" pitchFamily="34" charset="-128"/>
              </a:defRPr>
            </a:lvl5pPr>
            <a:lvl6pPr marL="2538992"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300062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62261"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92389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6093" rtl="0" eaLnBrk="0" fontAlgn="base" latinLnBrk="0" hangingPunct="0">
              <a:lnSpc>
                <a:spcPct val="100000"/>
              </a:lnSpc>
              <a:spcBef>
                <a:spcPct val="0"/>
              </a:spcBef>
              <a:spcAft>
                <a:spcPct val="0"/>
              </a:spcAft>
              <a:buClrTx/>
              <a:buSzTx/>
              <a:buFontTx/>
              <a:buNone/>
              <a:tabLst/>
              <a:defRPr/>
            </a:pPr>
            <a:fld id="{1E4AA371-DF05-42FF-99C9-D54AF61A2C5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6093" rtl="0" eaLnBrk="0" fontAlgn="base" latinLnBrk="0" hangingPunct="0">
                <a:lnSpc>
                  <a:spcPct val="100000"/>
                </a:lnSpc>
                <a:spcBef>
                  <a:spcPct val="0"/>
                </a:spcBef>
                <a:spcAft>
                  <a:spcPct val="0"/>
                </a:spcAft>
                <a:buClrTx/>
                <a:buSzTx/>
                <a:buFontTx/>
                <a:buNone/>
                <a:tabLst/>
                <a:defRPr/>
              </a:pPr>
              <a:t>65</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73059" name="Rectangle 2"/>
          <p:cNvSpPr>
            <a:spLocks noGrp="1" noRot="1" noChangeAspect="1" noChangeArrowheads="1" noTextEdit="1"/>
          </p:cNvSpPr>
          <p:nvPr>
            <p:ph type="sldImg"/>
          </p:nvPr>
        </p:nvSpPr>
        <p:spPr>
          <a:ln/>
        </p:spPr>
      </p:sp>
      <p:sp>
        <p:nvSpPr>
          <p:cNvPr id="17306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15322404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66</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9409820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8</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5633230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9</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3839027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46EA8CD4-BE8A-459D-9D31-26FCFAB06D2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10</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81923" name="Rectangle 2"/>
          <p:cNvSpPr>
            <a:spLocks noGrp="1" noRot="1" noChangeAspect="1" noChangeArrowheads="1" noTextEdit="1"/>
          </p:cNvSpPr>
          <p:nvPr>
            <p:ph type="sldImg"/>
          </p:nvPr>
        </p:nvSpPr>
        <p:spPr>
          <a:ln/>
        </p:spPr>
      </p:sp>
      <p:sp>
        <p:nvSpPr>
          <p:cNvPr id="81924" name="Rectangle 3"/>
          <p:cNvSpPr>
            <a:spLocks noGrp="1" noChangeArrowheads="1"/>
          </p:cNvSpPr>
          <p:nvPr>
            <p:ph type="body" idx="1"/>
          </p:nvPr>
        </p:nvSpPr>
        <p:spPr>
          <a:xfrm>
            <a:off x="931863" y="4410075"/>
            <a:ext cx="5133975" cy="41767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6943221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a:defRPr sz="1600">
                <a:solidFill>
                  <a:schemeClr val="tx1"/>
                </a:solidFill>
                <a:latin typeface="Helvetica" panose="020B0604020202020204" pitchFamily="34" charset="0"/>
                <a:ea typeface="MS PGothic" panose="020B0600070205080204" pitchFamily="34" charset="-128"/>
              </a:defRPr>
            </a:lvl1pPr>
            <a:lvl2pPr marL="741761" indent="-285293" defTabSz="928787">
              <a:defRPr sz="1600">
                <a:solidFill>
                  <a:schemeClr val="tx1"/>
                </a:solidFill>
                <a:latin typeface="Helvetica" panose="020B0604020202020204" pitchFamily="34" charset="0"/>
                <a:ea typeface="MS PGothic" panose="020B0600070205080204" pitchFamily="34" charset="-128"/>
              </a:defRPr>
            </a:lvl2pPr>
            <a:lvl3pPr marL="1141171" indent="-228234" defTabSz="928787">
              <a:defRPr sz="1600">
                <a:solidFill>
                  <a:schemeClr val="tx1"/>
                </a:solidFill>
                <a:latin typeface="Helvetica" panose="020B0604020202020204" pitchFamily="34" charset="0"/>
                <a:ea typeface="MS PGothic" panose="020B0600070205080204" pitchFamily="34" charset="-128"/>
              </a:defRPr>
            </a:lvl3pPr>
            <a:lvl4pPr marL="1597640" indent="-228234" defTabSz="928787">
              <a:defRPr sz="1600">
                <a:solidFill>
                  <a:schemeClr val="tx1"/>
                </a:solidFill>
                <a:latin typeface="Helvetica" panose="020B0604020202020204" pitchFamily="34" charset="0"/>
                <a:ea typeface="MS PGothic" panose="020B0600070205080204" pitchFamily="34" charset="-128"/>
              </a:defRPr>
            </a:lvl4pPr>
            <a:lvl5pPr marL="2054108" indent="-228234" defTabSz="928787">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07174961-0CF3-42A6-8222-18520414FAD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11</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4" name="Rectangle 2"/>
          <p:cNvSpPr>
            <a:spLocks noGrp="1" noRot="1" noChangeAspect="1" noChangeArrowheads="1" noTextEdit="1"/>
          </p:cNvSpPr>
          <p:nvPr>
            <p:ph type="sldImg"/>
          </p:nvPr>
        </p:nvSpPr>
        <p:spPr>
          <a:xfrm>
            <a:off x="404813" y="695325"/>
            <a:ext cx="6188075" cy="3481388"/>
          </a:xfrm>
          <a:ln/>
        </p:spPr>
      </p:sp>
      <p:sp>
        <p:nvSpPr>
          <p:cNvPr id="8195" name="Rectangle 3"/>
          <p:cNvSpPr>
            <a:spLocks noGrp="1" noChangeArrowheads="1"/>
          </p:cNvSpPr>
          <p:nvPr>
            <p:ph type="body" idx="1"/>
          </p:nvPr>
        </p:nvSpPr>
        <p:spPr>
          <a:xfrm>
            <a:off x="931759" y="4410392"/>
            <a:ext cx="5134182" cy="417734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8929173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0275" rtl="0" eaLnBrk="1" fontAlgn="base" latinLnBrk="0" hangingPunct="1">
              <a:lnSpc>
                <a:spcPct val="100000"/>
              </a:lnSpc>
              <a:spcBef>
                <a:spcPct val="0"/>
              </a:spcBef>
              <a:spcAft>
                <a:spcPct val="0"/>
              </a:spcAft>
              <a:buClrTx/>
              <a:buSzTx/>
              <a:buFontTx/>
              <a:buNone/>
              <a:tabLst/>
              <a:defRPr/>
            </a:pPr>
            <a:fld id="{1A0A2931-304C-4865-B2DC-2F6371DEAF73}"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30275" rtl="0" eaLnBrk="1" fontAlgn="base" latinLnBrk="0" hangingPunct="1">
                <a:lnSpc>
                  <a:spcPct val="100000"/>
                </a:lnSpc>
                <a:spcBef>
                  <a:spcPct val="0"/>
                </a:spcBef>
                <a:spcAft>
                  <a:spcPct val="0"/>
                </a:spcAft>
                <a:buClrTx/>
                <a:buSzTx/>
                <a:buFontTx/>
                <a:buNone/>
                <a:tabLst/>
                <a:defRPr/>
              </a:pPr>
              <a:t>12</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88067" name="Rectangle 2"/>
          <p:cNvSpPr>
            <a:spLocks noGrp="1" noRot="1" noChangeAspect="1" noChangeArrowheads="1" noTextEdit="1"/>
          </p:cNvSpPr>
          <p:nvPr>
            <p:ph type="sldImg"/>
          </p:nvPr>
        </p:nvSpPr>
        <p:spPr>
          <a:ln/>
        </p:spPr>
      </p:sp>
      <p:sp>
        <p:nvSpPr>
          <p:cNvPr id="88068" name="Rectangle 3"/>
          <p:cNvSpPr>
            <a:spLocks noGrp="1" noChangeArrowheads="1"/>
          </p:cNvSpPr>
          <p:nvPr>
            <p:ph type="body" idx="1"/>
          </p:nvPr>
        </p:nvSpPr>
        <p:spPr>
          <a:xfrm>
            <a:off x="931863" y="4410075"/>
            <a:ext cx="5133975" cy="41767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6112534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8.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9.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6876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043245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3/4/22</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25896532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3/4/22</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17470908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3/4/22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6072647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3/4/22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16485161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1"/>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934671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00135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24522209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8"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6"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30606105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1958486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92643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4574825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346029811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9"/>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9700976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289112298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386932526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176538927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58835023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1"/>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9867843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8313325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9535879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3574420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8"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6"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24269048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58395440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429338367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3985065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9"/>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308418771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78042531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57369027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61925174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331874492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C5F74-182E-BB48-8D2B-07C712E12C13}"/>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47CEE657-005A-474E-9EFB-2A7FC162D03E}"/>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6439296E-6C75-E244-8E26-09C724B5EE07}"/>
              </a:ext>
            </a:extLst>
          </p:cNvPr>
          <p:cNvSpPr>
            <a:spLocks noGrp="1"/>
          </p:cNvSpPr>
          <p:nvPr>
            <p:ph type="dt" sz="half" idx="10"/>
          </p:nvPr>
        </p:nvSpPr>
        <p:spPr/>
        <p:txBody>
          <a:bodyPr/>
          <a:lstStyle/>
          <a:p>
            <a:fld id="{5930C750-AE18-EC43-9491-942A17C3900E}" type="datetimeFigureOut">
              <a:rPr lang="en-US" smtClean="0"/>
              <a:t>3/4/22</a:t>
            </a:fld>
            <a:endParaRPr lang="en-US"/>
          </a:p>
        </p:txBody>
      </p:sp>
      <p:sp>
        <p:nvSpPr>
          <p:cNvPr id="5" name="Footer Placeholder 4">
            <a:extLst>
              <a:ext uri="{FF2B5EF4-FFF2-40B4-BE49-F238E27FC236}">
                <a16:creationId xmlns:a16="http://schemas.microsoft.com/office/drawing/2014/main" id="{8145E010-FD79-A640-AF78-35E57754B7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E2875C-49E3-0748-9DD7-E70261BF25B3}"/>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30520616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3/4/22</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87825194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10631-AF79-CB4F-8027-E06275735D4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EBB81B-56D3-6149-BE5A-B00FBE9E345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46F13A-7E39-0443-AD3F-36E43E3FD6B7}"/>
              </a:ext>
            </a:extLst>
          </p:cNvPr>
          <p:cNvSpPr>
            <a:spLocks noGrp="1"/>
          </p:cNvSpPr>
          <p:nvPr>
            <p:ph type="dt" sz="half" idx="10"/>
          </p:nvPr>
        </p:nvSpPr>
        <p:spPr/>
        <p:txBody>
          <a:bodyPr/>
          <a:lstStyle/>
          <a:p>
            <a:fld id="{5930C750-AE18-EC43-9491-942A17C3900E}" type="datetimeFigureOut">
              <a:rPr lang="en-US" smtClean="0"/>
              <a:t>3/4/22</a:t>
            </a:fld>
            <a:endParaRPr lang="en-US"/>
          </a:p>
        </p:txBody>
      </p:sp>
      <p:sp>
        <p:nvSpPr>
          <p:cNvPr id="5" name="Footer Placeholder 4">
            <a:extLst>
              <a:ext uri="{FF2B5EF4-FFF2-40B4-BE49-F238E27FC236}">
                <a16:creationId xmlns:a16="http://schemas.microsoft.com/office/drawing/2014/main" id="{186BA85F-3A2A-B94E-B0B8-C577153721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79DC4E-0554-5A47-997D-B0D36D69A946}"/>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92627037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0932A-7049-E244-A552-A089DD94ECB4}"/>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E7F1626F-7D9A-F14F-80C0-7FE675B2ABD2}"/>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BF2512E-0E2D-C941-8FAF-6C055152631A}"/>
              </a:ext>
            </a:extLst>
          </p:cNvPr>
          <p:cNvSpPr>
            <a:spLocks noGrp="1"/>
          </p:cNvSpPr>
          <p:nvPr>
            <p:ph type="dt" sz="half" idx="10"/>
          </p:nvPr>
        </p:nvSpPr>
        <p:spPr/>
        <p:txBody>
          <a:bodyPr/>
          <a:lstStyle/>
          <a:p>
            <a:fld id="{5930C750-AE18-EC43-9491-942A17C3900E}" type="datetimeFigureOut">
              <a:rPr lang="en-US" smtClean="0"/>
              <a:t>3/4/22</a:t>
            </a:fld>
            <a:endParaRPr lang="en-US"/>
          </a:p>
        </p:txBody>
      </p:sp>
      <p:sp>
        <p:nvSpPr>
          <p:cNvPr id="5" name="Footer Placeholder 4">
            <a:extLst>
              <a:ext uri="{FF2B5EF4-FFF2-40B4-BE49-F238E27FC236}">
                <a16:creationId xmlns:a16="http://schemas.microsoft.com/office/drawing/2014/main" id="{20631E45-73B4-6747-B321-2E483BC27A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03C89F-D861-0C40-B76D-AD82020CC652}"/>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390475513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89384-B21C-FE4D-B186-D2DE01D1315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D0F0ACB-00E0-EA44-94F9-907CF0B18AA1}"/>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7681A74-F708-A543-8461-8E2A496FD972}"/>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D3DD59-2E86-404C-AD21-964509446B09}"/>
              </a:ext>
            </a:extLst>
          </p:cNvPr>
          <p:cNvSpPr>
            <a:spLocks noGrp="1"/>
          </p:cNvSpPr>
          <p:nvPr>
            <p:ph type="dt" sz="half" idx="10"/>
          </p:nvPr>
        </p:nvSpPr>
        <p:spPr/>
        <p:txBody>
          <a:bodyPr/>
          <a:lstStyle/>
          <a:p>
            <a:fld id="{5930C750-AE18-EC43-9491-942A17C3900E}" type="datetimeFigureOut">
              <a:rPr lang="en-US" smtClean="0"/>
              <a:t>3/4/22</a:t>
            </a:fld>
            <a:endParaRPr lang="en-US"/>
          </a:p>
        </p:txBody>
      </p:sp>
      <p:sp>
        <p:nvSpPr>
          <p:cNvPr id="6" name="Footer Placeholder 5">
            <a:extLst>
              <a:ext uri="{FF2B5EF4-FFF2-40B4-BE49-F238E27FC236}">
                <a16:creationId xmlns:a16="http://schemas.microsoft.com/office/drawing/2014/main" id="{2D55D805-E7AB-BF4F-8169-0FE381DD1C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1CBC66-E29D-5348-B1E0-A7385E028D30}"/>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252299413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B1853-E1D5-5248-81D4-129C121D82AA}"/>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10A29E33-962E-3D4C-A91F-B6ED4711EBF9}"/>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E5F8A5D9-84B1-B243-A7E5-60B88515BB1D}"/>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7EDEFD-C894-3844-8E69-BD2106E16B6B}"/>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561FCC94-A239-BC4E-A4D2-3BD1F10D7798}"/>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17C9834-4B66-5A46-AEC1-634718082224}"/>
              </a:ext>
            </a:extLst>
          </p:cNvPr>
          <p:cNvSpPr>
            <a:spLocks noGrp="1"/>
          </p:cNvSpPr>
          <p:nvPr>
            <p:ph type="dt" sz="half" idx="10"/>
          </p:nvPr>
        </p:nvSpPr>
        <p:spPr/>
        <p:txBody>
          <a:bodyPr/>
          <a:lstStyle/>
          <a:p>
            <a:fld id="{5930C750-AE18-EC43-9491-942A17C3900E}" type="datetimeFigureOut">
              <a:rPr lang="en-US" smtClean="0"/>
              <a:t>3/4/22</a:t>
            </a:fld>
            <a:endParaRPr lang="en-US"/>
          </a:p>
        </p:txBody>
      </p:sp>
      <p:sp>
        <p:nvSpPr>
          <p:cNvPr id="8" name="Footer Placeholder 7">
            <a:extLst>
              <a:ext uri="{FF2B5EF4-FFF2-40B4-BE49-F238E27FC236}">
                <a16:creationId xmlns:a16="http://schemas.microsoft.com/office/drawing/2014/main" id="{20231009-6D5E-9546-AA2F-623451B457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03EF0D9-3C1D-C545-9699-F4B493874FE4}"/>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383179119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A3C9F-7D12-3545-960E-705A57668C4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7E2C850-D872-A241-B2B2-7623EF39B3D0}"/>
              </a:ext>
            </a:extLst>
          </p:cNvPr>
          <p:cNvSpPr>
            <a:spLocks noGrp="1"/>
          </p:cNvSpPr>
          <p:nvPr>
            <p:ph type="dt" sz="half" idx="10"/>
          </p:nvPr>
        </p:nvSpPr>
        <p:spPr/>
        <p:txBody>
          <a:bodyPr/>
          <a:lstStyle/>
          <a:p>
            <a:fld id="{5930C750-AE18-EC43-9491-942A17C3900E}" type="datetimeFigureOut">
              <a:rPr lang="en-US" smtClean="0"/>
              <a:t>3/4/22</a:t>
            </a:fld>
            <a:endParaRPr lang="en-US"/>
          </a:p>
        </p:txBody>
      </p:sp>
      <p:sp>
        <p:nvSpPr>
          <p:cNvPr id="4" name="Footer Placeholder 3">
            <a:extLst>
              <a:ext uri="{FF2B5EF4-FFF2-40B4-BE49-F238E27FC236}">
                <a16:creationId xmlns:a16="http://schemas.microsoft.com/office/drawing/2014/main" id="{726ADEAC-2CB6-1D4C-A1DB-89C644319E4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CB009C-E6AF-8948-BA86-4D21DC6559D9}"/>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84679064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53CC0B-231A-5D4C-B50C-6990FC9FCC0A}"/>
              </a:ext>
            </a:extLst>
          </p:cNvPr>
          <p:cNvSpPr>
            <a:spLocks noGrp="1"/>
          </p:cNvSpPr>
          <p:nvPr>
            <p:ph type="dt" sz="half" idx="10"/>
          </p:nvPr>
        </p:nvSpPr>
        <p:spPr/>
        <p:txBody>
          <a:bodyPr/>
          <a:lstStyle/>
          <a:p>
            <a:fld id="{5930C750-AE18-EC43-9491-942A17C3900E}" type="datetimeFigureOut">
              <a:rPr lang="en-US" smtClean="0"/>
              <a:t>3/4/22</a:t>
            </a:fld>
            <a:endParaRPr lang="en-US"/>
          </a:p>
        </p:txBody>
      </p:sp>
      <p:sp>
        <p:nvSpPr>
          <p:cNvPr id="3" name="Footer Placeholder 2">
            <a:extLst>
              <a:ext uri="{FF2B5EF4-FFF2-40B4-BE49-F238E27FC236}">
                <a16:creationId xmlns:a16="http://schemas.microsoft.com/office/drawing/2014/main" id="{02100CFF-A594-B745-B588-F3BA499A096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19C5C5C-C143-EF48-8332-547B11A90485}"/>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168394870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E3709-8557-4441-B9CA-E8FD675B9925}"/>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7DD687A9-E73C-3046-B5A2-336EFB280F33}"/>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B2394F4-5E37-0543-873C-271313317AE0}"/>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5BDEB37B-D0FF-554C-9132-939DF04067CB}"/>
              </a:ext>
            </a:extLst>
          </p:cNvPr>
          <p:cNvSpPr>
            <a:spLocks noGrp="1"/>
          </p:cNvSpPr>
          <p:nvPr>
            <p:ph type="dt" sz="half" idx="10"/>
          </p:nvPr>
        </p:nvSpPr>
        <p:spPr/>
        <p:txBody>
          <a:bodyPr/>
          <a:lstStyle/>
          <a:p>
            <a:fld id="{5930C750-AE18-EC43-9491-942A17C3900E}" type="datetimeFigureOut">
              <a:rPr lang="en-US" smtClean="0"/>
              <a:t>3/4/22</a:t>
            </a:fld>
            <a:endParaRPr lang="en-US"/>
          </a:p>
        </p:txBody>
      </p:sp>
      <p:sp>
        <p:nvSpPr>
          <p:cNvPr id="6" name="Footer Placeholder 5">
            <a:extLst>
              <a:ext uri="{FF2B5EF4-FFF2-40B4-BE49-F238E27FC236}">
                <a16:creationId xmlns:a16="http://schemas.microsoft.com/office/drawing/2014/main" id="{69564E33-7C3A-AC43-852C-741F78E477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CC0865-940A-904D-B9AC-0CA643A76421}"/>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310345469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98B4C-CA29-F543-9801-B1496CEFFC6C}"/>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D1A5EBE1-24FC-C94E-AA4B-9001408B2E14}"/>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9662E6E6-6F35-EC4F-945E-68E3AE21B094}"/>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D7768D57-A3B5-A143-B9A5-1CF5731F6479}"/>
              </a:ext>
            </a:extLst>
          </p:cNvPr>
          <p:cNvSpPr>
            <a:spLocks noGrp="1"/>
          </p:cNvSpPr>
          <p:nvPr>
            <p:ph type="dt" sz="half" idx="10"/>
          </p:nvPr>
        </p:nvSpPr>
        <p:spPr/>
        <p:txBody>
          <a:bodyPr/>
          <a:lstStyle/>
          <a:p>
            <a:fld id="{5930C750-AE18-EC43-9491-942A17C3900E}" type="datetimeFigureOut">
              <a:rPr lang="en-US" smtClean="0"/>
              <a:t>3/4/22</a:t>
            </a:fld>
            <a:endParaRPr lang="en-US"/>
          </a:p>
        </p:txBody>
      </p:sp>
      <p:sp>
        <p:nvSpPr>
          <p:cNvPr id="6" name="Footer Placeholder 5">
            <a:extLst>
              <a:ext uri="{FF2B5EF4-FFF2-40B4-BE49-F238E27FC236}">
                <a16:creationId xmlns:a16="http://schemas.microsoft.com/office/drawing/2014/main" id="{98737337-B90D-8C44-A277-4C9650A062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042EDE-4632-9A4D-A4A2-3C40F6CCFC15}"/>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347565803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8CFB4-D588-DB43-8329-CFBC4B02A6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E655D7A-9D50-4C45-9864-6D30EB671F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80838A-5656-124D-8BF3-1E949074F2B0}"/>
              </a:ext>
            </a:extLst>
          </p:cNvPr>
          <p:cNvSpPr>
            <a:spLocks noGrp="1"/>
          </p:cNvSpPr>
          <p:nvPr>
            <p:ph type="dt" sz="half" idx="10"/>
          </p:nvPr>
        </p:nvSpPr>
        <p:spPr/>
        <p:txBody>
          <a:bodyPr/>
          <a:lstStyle/>
          <a:p>
            <a:fld id="{5930C750-AE18-EC43-9491-942A17C3900E}" type="datetimeFigureOut">
              <a:rPr lang="en-US" smtClean="0"/>
              <a:t>3/4/22</a:t>
            </a:fld>
            <a:endParaRPr lang="en-US"/>
          </a:p>
        </p:txBody>
      </p:sp>
      <p:sp>
        <p:nvSpPr>
          <p:cNvPr id="5" name="Footer Placeholder 4">
            <a:extLst>
              <a:ext uri="{FF2B5EF4-FFF2-40B4-BE49-F238E27FC236}">
                <a16:creationId xmlns:a16="http://schemas.microsoft.com/office/drawing/2014/main" id="{7480D81D-7136-304C-AF23-CB01D64047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4EAC51-11C7-CB48-B714-9A51BD23FD2D}"/>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415134469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A1508CC-25B8-724E-A485-267836A2749D}"/>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9C475C5-878A-7448-B7EA-5D1929BC113F}"/>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3A597D-3E63-F34A-85AD-6926329098E8}"/>
              </a:ext>
            </a:extLst>
          </p:cNvPr>
          <p:cNvSpPr>
            <a:spLocks noGrp="1"/>
          </p:cNvSpPr>
          <p:nvPr>
            <p:ph type="dt" sz="half" idx="10"/>
          </p:nvPr>
        </p:nvSpPr>
        <p:spPr/>
        <p:txBody>
          <a:bodyPr/>
          <a:lstStyle/>
          <a:p>
            <a:fld id="{5930C750-AE18-EC43-9491-942A17C3900E}" type="datetimeFigureOut">
              <a:rPr lang="en-US" smtClean="0"/>
              <a:t>3/4/22</a:t>
            </a:fld>
            <a:endParaRPr lang="en-US"/>
          </a:p>
        </p:txBody>
      </p:sp>
      <p:sp>
        <p:nvSpPr>
          <p:cNvPr id="5" name="Footer Placeholder 4">
            <a:extLst>
              <a:ext uri="{FF2B5EF4-FFF2-40B4-BE49-F238E27FC236}">
                <a16:creationId xmlns:a16="http://schemas.microsoft.com/office/drawing/2014/main" id="{7ABA5C80-A328-A84B-A792-F52A97DE38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B1AD0C-13B0-7A45-8437-962E89F02FC8}"/>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9836440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3/4/22</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1108703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3240714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5328772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162541294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372923839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97300221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79191008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80739719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59610999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428047319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38766705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3/4/22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165622041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105036647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270097832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57432770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6556729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464873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3/4/22</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879345845"/>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3/4/22</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317128190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3/4/22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165563092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3/4/22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220856723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200150"/>
            <a:ext cx="8229600" cy="33940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7BBC359C-8B98-904F-955B-7B675E601B13}" type="datetimeFigureOut">
              <a:rPr lang="en-US" altLang="en-US"/>
              <a:pPr/>
              <a:t>3/4/22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9A8E8E7-A6E1-1A4E-BFDF-C30BFEC4FA62}" type="slidenum">
              <a:rPr lang="en-US" altLang="en-US"/>
              <a:pPr/>
              <a:t>‹#›</a:t>
            </a:fld>
            <a:endParaRPr lang="en-US" altLang="en-US"/>
          </a:p>
        </p:txBody>
      </p:sp>
    </p:spTree>
    <p:extLst>
      <p:ext uri="{BB962C8B-B14F-4D97-AF65-F5344CB8AC3E}">
        <p14:creationId xmlns:p14="http://schemas.microsoft.com/office/powerpoint/2010/main" val="26694838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3/4/22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413398456"/>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9425324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8145550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2353678597"/>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54040839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414514004"/>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2423928577"/>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13181771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840432496"/>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1170794686"/>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27559174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597515120"/>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32810780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2181031091"/>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88103122"/>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6417873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4222649270"/>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436041245"/>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821415952"/>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1886971823"/>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4008316602"/>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573294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6532538"/>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2041573014"/>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228426832"/>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929271270"/>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4327981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0.xml"/><Relationship Id="rId7" Type="http://schemas.openxmlformats.org/officeDocument/2006/relationships/slideLayout" Target="../slideLayouts/slideLayout14.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5" Type="http://schemas.openxmlformats.org/officeDocument/2006/relationships/slideLayout" Target="../slideLayouts/slideLayout12.xml"/><Relationship Id="rId4" Type="http://schemas.openxmlformats.org/officeDocument/2006/relationships/slideLayout" Target="../slideLayouts/slideLayout11.xml"/><Relationship Id="rId9" Type="http://schemas.openxmlformats.org/officeDocument/2006/relationships/image" Target="../media/image1.emf"/></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theme" Target="../theme/theme3.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image" Target="../media/image2.jpe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theme" Target="../theme/theme4.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image" Target="../media/image2.jpe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6.xml"/><Relationship Id="rId3" Type="http://schemas.openxmlformats.org/officeDocument/2006/relationships/slideLayout" Target="../slideLayouts/slideLayout41.xml"/><Relationship Id="rId7" Type="http://schemas.openxmlformats.org/officeDocument/2006/relationships/slideLayout" Target="../slideLayouts/slideLayout45.xml"/><Relationship Id="rId12" Type="http://schemas.openxmlformats.org/officeDocument/2006/relationships/theme" Target="../theme/theme5.xml"/><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5" Type="http://schemas.openxmlformats.org/officeDocument/2006/relationships/slideLayout" Target="../slideLayouts/slideLayout43.xml"/><Relationship Id="rId10" Type="http://schemas.openxmlformats.org/officeDocument/2006/relationships/slideLayout" Target="../slideLayouts/slideLayout48.xml"/><Relationship Id="rId4" Type="http://schemas.openxmlformats.org/officeDocument/2006/relationships/slideLayout" Target="../slideLayouts/slideLayout42.xml"/><Relationship Id="rId9" Type="http://schemas.openxmlformats.org/officeDocument/2006/relationships/slideLayout" Target="../slideLayouts/slideLayout4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7.xml"/><Relationship Id="rId13" Type="http://schemas.openxmlformats.org/officeDocument/2006/relationships/theme" Target="../theme/theme6.xml"/><Relationship Id="rId3" Type="http://schemas.openxmlformats.org/officeDocument/2006/relationships/slideLayout" Target="../slideLayouts/slideLayout52.xml"/><Relationship Id="rId7" Type="http://schemas.openxmlformats.org/officeDocument/2006/relationships/slideLayout" Target="../slideLayouts/slideLayout56.xml"/><Relationship Id="rId12" Type="http://schemas.openxmlformats.org/officeDocument/2006/relationships/slideLayout" Target="../slideLayouts/slideLayout61.xml"/><Relationship Id="rId2" Type="http://schemas.openxmlformats.org/officeDocument/2006/relationships/slideLayout" Target="../slideLayouts/slideLayout51.xml"/><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slideLayout" Target="../slideLayouts/slideLayout60.xml"/><Relationship Id="rId5" Type="http://schemas.openxmlformats.org/officeDocument/2006/relationships/slideLayout" Target="../slideLayouts/slideLayout54.xml"/><Relationship Id="rId10" Type="http://schemas.openxmlformats.org/officeDocument/2006/relationships/slideLayout" Target="../slideLayouts/slideLayout59.xml"/><Relationship Id="rId4" Type="http://schemas.openxmlformats.org/officeDocument/2006/relationships/slideLayout" Target="../slideLayouts/slideLayout53.xml"/><Relationship Id="rId9" Type="http://schemas.openxmlformats.org/officeDocument/2006/relationships/slideLayout" Target="../slideLayouts/slideLayout58.xml"/><Relationship Id="rId14" Type="http://schemas.openxmlformats.org/officeDocument/2006/relationships/image" Target="../media/image2.jpe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9.xml"/><Relationship Id="rId3" Type="http://schemas.openxmlformats.org/officeDocument/2006/relationships/slideLayout" Target="../slideLayouts/slideLayout64.xml"/><Relationship Id="rId7" Type="http://schemas.openxmlformats.org/officeDocument/2006/relationships/slideLayout" Target="../slideLayouts/slideLayout68.xml"/><Relationship Id="rId2" Type="http://schemas.openxmlformats.org/officeDocument/2006/relationships/slideLayout" Target="../slideLayouts/slideLayout63.xml"/><Relationship Id="rId1" Type="http://schemas.openxmlformats.org/officeDocument/2006/relationships/slideLayout" Target="../slideLayouts/slideLayout62.xml"/><Relationship Id="rId6" Type="http://schemas.openxmlformats.org/officeDocument/2006/relationships/slideLayout" Target="../slideLayouts/slideLayout67.xml"/><Relationship Id="rId5" Type="http://schemas.openxmlformats.org/officeDocument/2006/relationships/slideLayout" Target="../slideLayouts/slideLayout66.xml"/><Relationship Id="rId10" Type="http://schemas.openxmlformats.org/officeDocument/2006/relationships/image" Target="../media/image1.emf"/><Relationship Id="rId4" Type="http://schemas.openxmlformats.org/officeDocument/2006/relationships/slideLayout" Target="../slideLayouts/slideLayout65.xml"/><Relationship Id="rId9"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77.xml"/><Relationship Id="rId13" Type="http://schemas.openxmlformats.org/officeDocument/2006/relationships/theme" Target="../theme/theme8.xml"/><Relationship Id="rId3" Type="http://schemas.openxmlformats.org/officeDocument/2006/relationships/slideLayout" Target="../slideLayouts/slideLayout72.xml"/><Relationship Id="rId7" Type="http://schemas.openxmlformats.org/officeDocument/2006/relationships/slideLayout" Target="../slideLayouts/slideLayout76.xml"/><Relationship Id="rId12" Type="http://schemas.openxmlformats.org/officeDocument/2006/relationships/slideLayout" Target="../slideLayouts/slideLayout81.xml"/><Relationship Id="rId2" Type="http://schemas.openxmlformats.org/officeDocument/2006/relationships/slideLayout" Target="../slideLayouts/slideLayout71.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slideLayout" Target="../slideLayouts/slideLayout80.xml"/><Relationship Id="rId5" Type="http://schemas.openxmlformats.org/officeDocument/2006/relationships/slideLayout" Target="../slideLayouts/slideLayout74.xml"/><Relationship Id="rId10" Type="http://schemas.openxmlformats.org/officeDocument/2006/relationships/slideLayout" Target="../slideLayouts/slideLayout79.xml"/><Relationship Id="rId4" Type="http://schemas.openxmlformats.org/officeDocument/2006/relationships/slideLayout" Target="../slideLayouts/slideLayout73.xml"/><Relationship Id="rId9" Type="http://schemas.openxmlformats.org/officeDocument/2006/relationships/slideLayout" Target="../slideLayouts/slideLayout78.xml"/><Relationship Id="rId14" Type="http://schemas.openxmlformats.org/officeDocument/2006/relationships/image" Target="../media/image2.jpeg"/></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89.xml"/><Relationship Id="rId13" Type="http://schemas.openxmlformats.org/officeDocument/2006/relationships/theme" Target="../theme/theme9.xml"/><Relationship Id="rId3" Type="http://schemas.openxmlformats.org/officeDocument/2006/relationships/slideLayout" Target="../slideLayouts/slideLayout84.xml"/><Relationship Id="rId7" Type="http://schemas.openxmlformats.org/officeDocument/2006/relationships/slideLayout" Target="../slideLayouts/slideLayout88.xml"/><Relationship Id="rId12" Type="http://schemas.openxmlformats.org/officeDocument/2006/relationships/slideLayout" Target="../slideLayouts/slideLayout93.xml"/><Relationship Id="rId2" Type="http://schemas.openxmlformats.org/officeDocument/2006/relationships/slideLayout" Target="../slideLayouts/slideLayout83.xml"/><Relationship Id="rId1" Type="http://schemas.openxmlformats.org/officeDocument/2006/relationships/slideLayout" Target="../slideLayouts/slideLayout82.xml"/><Relationship Id="rId6" Type="http://schemas.openxmlformats.org/officeDocument/2006/relationships/slideLayout" Target="../slideLayouts/slideLayout87.xml"/><Relationship Id="rId11" Type="http://schemas.openxmlformats.org/officeDocument/2006/relationships/slideLayout" Target="../slideLayouts/slideLayout92.xml"/><Relationship Id="rId5" Type="http://schemas.openxmlformats.org/officeDocument/2006/relationships/slideLayout" Target="../slideLayouts/slideLayout86.xml"/><Relationship Id="rId10" Type="http://schemas.openxmlformats.org/officeDocument/2006/relationships/slideLayout" Target="../slideLayouts/slideLayout91.xml"/><Relationship Id="rId4" Type="http://schemas.openxmlformats.org/officeDocument/2006/relationships/slideLayout" Target="../slideLayouts/slideLayout85.xml"/><Relationship Id="rId9" Type="http://schemas.openxmlformats.org/officeDocument/2006/relationships/slideLayout" Target="../slideLayouts/slideLayout90.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7: ER, Relational, SQL (End)</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pic>
        <p:nvPicPr>
          <p:cNvPr id="12" name="Picture 10"/>
          <p:cNvPicPr>
            <a:picLocks noChangeAspect="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cSld>
  <p:clrMap bg1="lt1" tx1="dk1" bg2="lt2" tx2="dk2" accent1="accent1" accent2="accent2" accent3="accent3" accent4="accent4" accent5="accent5" accent6="accent6" hlink="hlink" folHlink="folHlink"/>
  <p:sldLayoutIdLst>
    <p:sldLayoutId id="2147493469" r:id="rId1"/>
    <p:sldLayoutId id="2147493474" r:id="rId2"/>
    <p:sldLayoutId id="2147493586" r:id="rId3"/>
    <p:sldLayoutId id="2147493478" r:id="rId4"/>
    <p:sldLayoutId id="2147493475" r:id="rId5"/>
    <p:sldLayoutId id="2147493476" r:id="rId6"/>
    <p:sldLayoutId id="2147493477" r:id="rId7"/>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Introduction to Databases (S22): Lecture 5: ER, Relational, SQL (IV)</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pic>
        <p:nvPicPr>
          <p:cNvPr id="12" name="Picture 10"/>
          <p:cNvPicPr>
            <a:picLocks noChangeAspect="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extLst>
      <p:ext uri="{BB962C8B-B14F-4D97-AF65-F5344CB8AC3E}">
        <p14:creationId xmlns:p14="http://schemas.microsoft.com/office/powerpoint/2010/main" val="2927352474"/>
      </p:ext>
    </p:extLst>
  </p:cSld>
  <p:clrMap bg1="lt1" tx1="dk1" bg2="lt2" tx2="dk2" accent1="accent1" accent2="accent2" accent3="accent3" accent4="accent4" accent5="accent5" accent6="accent6" hlink="hlink" folHlink="folHlink"/>
  <p:sldLayoutIdLst>
    <p:sldLayoutId id="2147493667" r:id="rId1"/>
    <p:sldLayoutId id="2147493668" r:id="rId2"/>
    <p:sldLayoutId id="2147493669" r:id="rId3"/>
    <p:sldLayoutId id="2147493670" r:id="rId4"/>
    <p:sldLayoutId id="2147493671" r:id="rId5"/>
    <p:sldLayoutId id="2147493672" r:id="rId6"/>
    <p:sldLayoutId id="2147493673" r:id="rId7"/>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47559" y="820342"/>
            <a:ext cx="7728105"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5"/>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5"/>
            <a:ext cx="381836"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4.</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1" y="4960145"/>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5"/>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sz="1350"/>
          </a:p>
        </p:txBody>
      </p:sp>
      <p:pic>
        <p:nvPicPr>
          <p:cNvPr id="10" name="Picture 8" descr="Cover-6Ed"/>
          <p:cNvPicPr>
            <a:picLocks noChangeAspect="1" noChangeArrowheads="1"/>
          </p:cNvPicPr>
          <p:nvPr userDrawn="1"/>
        </p:nvPicPr>
        <p:blipFill>
          <a:blip r:embed="rId14"/>
          <a:stretch>
            <a:fillRect/>
          </a:stretch>
        </p:blipFill>
        <p:spPr bwMode="auto">
          <a:xfrm>
            <a:off x="5547"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00078187"/>
      </p:ext>
    </p:extLst>
  </p:cSld>
  <p:clrMap bg1="lt1" tx1="dk1" bg2="lt2" tx2="dk2" accent1="accent1" accent2="accent2" accent3="accent3" accent4="accent4" accent5="accent5" accent6="accent6" hlink="hlink" folHlink="folHlink"/>
  <p:sldLayoutIdLst>
    <p:sldLayoutId id="2147493675" r:id="rId1"/>
    <p:sldLayoutId id="2147493676" r:id="rId2"/>
    <p:sldLayoutId id="2147493677" r:id="rId3"/>
    <p:sldLayoutId id="2147493678" r:id="rId4"/>
    <p:sldLayoutId id="2147493679" r:id="rId5"/>
    <p:sldLayoutId id="2147493680" r:id="rId6"/>
    <p:sldLayoutId id="2147493681" r:id="rId7"/>
    <p:sldLayoutId id="2147493682" r:id="rId8"/>
    <p:sldLayoutId id="2147493683" r:id="rId9"/>
    <p:sldLayoutId id="2147493684" r:id="rId10"/>
    <p:sldLayoutId id="2147493685" r:id="rId11"/>
    <p:sldLayoutId id="2147493686"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5"/>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5"/>
            <a:ext cx="381836"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6.</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1" y="4960145"/>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5"/>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sz="1350"/>
          </a:p>
        </p:txBody>
      </p:sp>
      <p:pic>
        <p:nvPicPr>
          <p:cNvPr id="10" name="Picture 8" descr="Cover-6Ed"/>
          <p:cNvPicPr>
            <a:picLocks noChangeAspect="1" noChangeArrowheads="1"/>
          </p:cNvPicPr>
          <p:nvPr userDrawn="1"/>
        </p:nvPicPr>
        <p:blipFill>
          <a:blip r:embed="rId14"/>
          <a:stretch>
            <a:fillRect/>
          </a:stretch>
        </p:blipFill>
        <p:spPr bwMode="auto">
          <a:xfrm>
            <a:off x="5547"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07167171"/>
      </p:ext>
    </p:extLst>
  </p:cSld>
  <p:clrMap bg1="lt1" tx1="dk1" bg2="lt2" tx2="dk2" accent1="accent1" accent2="accent2" accent3="accent3" accent4="accent4" accent5="accent5" accent6="accent6" hlink="hlink" folHlink="folHlink"/>
  <p:sldLayoutIdLst>
    <p:sldLayoutId id="2147493688" r:id="rId1"/>
    <p:sldLayoutId id="2147493689" r:id="rId2"/>
    <p:sldLayoutId id="2147493690" r:id="rId3"/>
    <p:sldLayoutId id="2147493691" r:id="rId4"/>
    <p:sldLayoutId id="2147493692" r:id="rId5"/>
    <p:sldLayoutId id="2147493693" r:id="rId6"/>
    <p:sldLayoutId id="2147493694" r:id="rId7"/>
    <p:sldLayoutId id="2147493695" r:id="rId8"/>
    <p:sldLayoutId id="2147493696" r:id="rId9"/>
    <p:sldLayoutId id="2147493697" r:id="rId10"/>
    <p:sldLayoutId id="2147493698" r:id="rId11"/>
    <p:sldLayoutId id="2147493699"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310981-2FFD-754A-BD07-0FA7A8DBAA32}"/>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D6A86A5-2AA3-2140-9A6E-48DBFBCD0B1A}"/>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23C510-4132-CD46-843D-6B4391ACFF7C}"/>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5930C750-AE18-EC43-9491-942A17C3900E}" type="datetimeFigureOut">
              <a:rPr lang="en-US" smtClean="0"/>
              <a:t>3/4/22</a:t>
            </a:fld>
            <a:endParaRPr lang="en-US"/>
          </a:p>
        </p:txBody>
      </p:sp>
      <p:sp>
        <p:nvSpPr>
          <p:cNvPr id="5" name="Footer Placeholder 4">
            <a:extLst>
              <a:ext uri="{FF2B5EF4-FFF2-40B4-BE49-F238E27FC236}">
                <a16:creationId xmlns:a16="http://schemas.microsoft.com/office/drawing/2014/main" id="{0C9EA088-8C7C-3C4A-8B72-0C34ED585526}"/>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15F9200-B4E2-B04D-830A-D00CCD0E5513}"/>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1A2CFC11-EFDF-2A41-ADA5-A9517D3E7637}" type="slidenum">
              <a:rPr lang="en-US" smtClean="0"/>
              <a:t>‹#›</a:t>
            </a:fld>
            <a:endParaRPr lang="en-US"/>
          </a:p>
        </p:txBody>
      </p:sp>
    </p:spTree>
    <p:extLst>
      <p:ext uri="{BB962C8B-B14F-4D97-AF65-F5344CB8AC3E}">
        <p14:creationId xmlns:p14="http://schemas.microsoft.com/office/powerpoint/2010/main" val="1497021255"/>
      </p:ext>
    </p:extLst>
  </p:cSld>
  <p:clrMap bg1="lt1" tx1="dk1" bg2="lt2" tx2="dk2" accent1="accent1" accent2="accent2" accent3="accent3" accent4="accent4" accent5="accent5" accent6="accent6" hlink="hlink" folHlink="folHlink"/>
  <p:sldLayoutIdLst>
    <p:sldLayoutId id="2147493701" r:id="rId1"/>
    <p:sldLayoutId id="2147493702" r:id="rId2"/>
    <p:sldLayoutId id="2147493703" r:id="rId3"/>
    <p:sldLayoutId id="2147493704" r:id="rId4"/>
    <p:sldLayoutId id="2147493705" r:id="rId5"/>
    <p:sldLayoutId id="2147493706" r:id="rId6"/>
    <p:sldLayoutId id="2147493707" r:id="rId7"/>
    <p:sldLayoutId id="2147493708" r:id="rId8"/>
    <p:sldLayoutId id="2147493709" r:id="rId9"/>
    <p:sldLayoutId id="2147493710" r:id="rId10"/>
    <p:sldLayoutId id="214749371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3.</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47082626"/>
      </p:ext>
    </p:extLst>
  </p:cSld>
  <p:clrMap bg1="lt1" tx1="dk1" bg2="lt2" tx2="dk2" accent1="accent1" accent2="accent2" accent3="accent3" accent4="accent4" accent5="accent5" accent6="accent6" hlink="hlink" folHlink="folHlink"/>
  <p:sldLayoutIdLst>
    <p:sldLayoutId id="2147493713" r:id="rId1"/>
    <p:sldLayoutId id="2147493714" r:id="rId2"/>
    <p:sldLayoutId id="2147493715" r:id="rId3"/>
    <p:sldLayoutId id="2147493716" r:id="rId4"/>
    <p:sldLayoutId id="2147493717" r:id="rId5"/>
    <p:sldLayoutId id="2147493718" r:id="rId6"/>
    <p:sldLayoutId id="2147493719" r:id="rId7"/>
    <p:sldLayoutId id="2147493720" r:id="rId8"/>
    <p:sldLayoutId id="2147493721" r:id="rId9"/>
    <p:sldLayoutId id="2147493722" r:id="rId10"/>
    <p:sldLayoutId id="2147493723" r:id="rId11"/>
    <p:sldLayoutId id="2147493724"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(S21): </a:t>
            </a:r>
            <a:r>
              <a:rPr lang="en-US" altLang="en-US" sz="1050" i="1" dirty="0">
                <a:solidFill>
                  <a:schemeClr val="bg1"/>
                </a:solidFill>
              </a:rPr>
              <a:t>Lecture 4: ER, Relational, SQL (IV)</a:t>
            </a:r>
            <a:br>
              <a:rPr lang="en-US" altLang="en-US" sz="1050" i="1" baseline="0" dirty="0">
                <a:solidFill>
                  <a:schemeClr val="bg1"/>
                </a:solidFill>
              </a:rPr>
            </a:br>
            <a:r>
              <a:rPr lang="de-DE" altLang="en-US" sz="900" i="1" dirty="0">
                <a:solidFill>
                  <a:schemeClr val="bg1"/>
                </a:solidFill>
              </a:rPr>
              <a:t>© Donald F. Ferguson, 2020</a:t>
            </a:r>
            <a:endParaRPr lang="en-US" altLang="en-US" sz="900" i="1" dirty="0">
              <a:solidFill>
                <a:schemeClr val="bg1"/>
              </a:solidFill>
            </a:endParaRPr>
          </a:p>
        </p:txBody>
      </p:sp>
      <p:pic>
        <p:nvPicPr>
          <p:cNvPr id="12" name="Picture 10"/>
          <p:cNvPicPr>
            <a:picLocks noChangeAspect="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extLst>
      <p:ext uri="{BB962C8B-B14F-4D97-AF65-F5344CB8AC3E}">
        <p14:creationId xmlns:p14="http://schemas.microsoft.com/office/powerpoint/2010/main" val="3269772151"/>
      </p:ext>
    </p:extLst>
  </p:cSld>
  <p:clrMap bg1="lt1" tx1="dk1" bg2="lt2" tx2="dk2" accent1="accent1" accent2="accent2" accent3="accent3" accent4="accent4" accent5="accent5" accent6="accent6" hlink="hlink" folHlink="folHlink"/>
  <p:sldLayoutIdLst>
    <p:sldLayoutId id="2147493726" r:id="rId1"/>
    <p:sldLayoutId id="2147493727" r:id="rId2"/>
    <p:sldLayoutId id="2147493728" r:id="rId3"/>
    <p:sldLayoutId id="2147493729" r:id="rId4"/>
    <p:sldLayoutId id="2147493730" r:id="rId5"/>
    <p:sldLayoutId id="2147493731" r:id="rId6"/>
    <p:sldLayoutId id="2147493732" r:id="rId7"/>
    <p:sldLayoutId id="2147493733" r:id="rId8"/>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47559" y="820342"/>
            <a:ext cx="7728105"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6762750" y="4960144"/>
            <a:ext cx="2381250" cy="207749"/>
          </a:xfrm>
          <a:prstGeom prst="rect">
            <a:avLst/>
          </a:prstGeom>
          <a:noFill/>
          <a:ln>
            <a:noFill/>
          </a:ln>
          <a:extLst>
            <a:ext uri="{909E8E84-426E-40dd-AFC4-6F175D3DCCD1}"/>
            <a:ext uri="{91240B29-F687-4f45-9708-019B960494DF}"/>
          </a:extLst>
        </p:spPr>
        <p:txBody>
          <a:bodyPr wrap="squar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5.</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08215303"/>
      </p:ext>
    </p:extLst>
  </p:cSld>
  <p:clrMap bg1="lt1" tx1="dk1" bg2="lt2" tx2="dk2" accent1="accent1" accent2="accent2" accent3="accent3" accent4="accent4" accent5="accent5" accent6="accent6" hlink="hlink" folHlink="folHlink"/>
  <p:sldLayoutIdLst>
    <p:sldLayoutId id="2147493735" r:id="rId1"/>
    <p:sldLayoutId id="2147493736" r:id="rId2"/>
    <p:sldLayoutId id="2147493737" r:id="rId3"/>
    <p:sldLayoutId id="2147493738" r:id="rId4"/>
    <p:sldLayoutId id="2147493739" r:id="rId5"/>
    <p:sldLayoutId id="2147493740" r:id="rId6"/>
    <p:sldLayoutId id="2147493741" r:id="rId7"/>
    <p:sldLayoutId id="2147493742" r:id="rId8"/>
    <p:sldLayoutId id="2147493743" r:id="rId9"/>
    <p:sldLayoutId id="2147493744" r:id="rId10"/>
    <p:sldLayoutId id="2147493745" r:id="rId11"/>
    <p:sldLayoutId id="2147493746"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47559" y="820342"/>
            <a:ext cx="7728105"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4.</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41485108"/>
      </p:ext>
    </p:extLst>
  </p:cSld>
  <p:clrMap bg1="lt1" tx1="dk1" bg2="lt2" tx2="dk2" accent1="accent1" accent2="accent2" accent3="accent3" accent4="accent4" accent5="accent5" accent6="accent6" hlink="hlink" folHlink="folHlink"/>
  <p:sldLayoutIdLst>
    <p:sldLayoutId id="2147493748" r:id="rId1"/>
    <p:sldLayoutId id="2147493749" r:id="rId2"/>
    <p:sldLayoutId id="2147493750" r:id="rId3"/>
    <p:sldLayoutId id="2147493751" r:id="rId4"/>
    <p:sldLayoutId id="2147493752" r:id="rId5"/>
    <p:sldLayoutId id="2147493753" r:id="rId6"/>
    <p:sldLayoutId id="2147493754" r:id="rId7"/>
    <p:sldLayoutId id="2147493755" r:id="rId8"/>
    <p:sldLayoutId id="2147493756" r:id="rId9"/>
    <p:sldLayoutId id="2147493757" r:id="rId10"/>
    <p:sldLayoutId id="2147493758" r:id="rId11"/>
    <p:sldLayoutId id="2147493759"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1.xml"/></Relationships>
</file>

<file path=ppt/slides/_rels/slide1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69.xml"/><Relationship Id="rId4" Type="http://schemas.openxmlformats.org/officeDocument/2006/relationships/image" Target="../media/image1.em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1.xml"/></Relationships>
</file>

<file path=ppt/slides/_rels/slide1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69.xml"/><Relationship Id="rId4" Type="http://schemas.openxmlformats.org/officeDocument/2006/relationships/image" Target="../media/image1.emf"/></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1.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7.xml"/><Relationship Id="rId1" Type="http://schemas.openxmlformats.org/officeDocument/2006/relationships/slideLayout" Target="../slideLayouts/slideLayout71.xml"/><Relationship Id="rId4" Type="http://schemas.openxmlformats.org/officeDocument/2006/relationships/image" Target="../media/image1.emf"/></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1.xml"/></Relationships>
</file>

<file path=ppt/slides/_rels/slide2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4.xml"/><Relationship Id="rId1" Type="http://schemas.openxmlformats.org/officeDocument/2006/relationships/slideLayout" Target="../slideLayouts/slideLayout71.xml"/><Relationship Id="rId4" Type="http://schemas.openxmlformats.org/officeDocument/2006/relationships/image" Target="../media/image1.emf"/></Relationships>
</file>

<file path=ppt/slides/_rels/slide2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2.xml"/></Relationships>
</file>

<file path=ppt/slides/_rels/slide2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6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5.xml"/><Relationship Id="rId1" Type="http://schemas.openxmlformats.org/officeDocument/2006/relationships/slideLayout" Target="../slideLayouts/slideLayout62.xml"/><Relationship Id="rId4" Type="http://schemas.openxmlformats.org/officeDocument/2006/relationships/image" Target="../media/image1.emf"/></Relationships>
</file>

<file path=ppt/slides/_rels/slide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3.xml"/></Relationships>
</file>

<file path=ppt/slides/_rels/slide3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3.xml"/></Relationships>
</file>

<file path=ppt/slides/_rels/slide3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3.xml"/></Relationships>
</file>

<file path=ppt/slides/_rels/slide3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6.xml"/><Relationship Id="rId1" Type="http://schemas.openxmlformats.org/officeDocument/2006/relationships/slideLayout" Target="../slideLayouts/slideLayout62.xml"/><Relationship Id="rId4" Type="http://schemas.openxmlformats.org/officeDocument/2006/relationships/image" Target="../media/image1.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4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7.xml"/><Relationship Id="rId1" Type="http://schemas.openxmlformats.org/officeDocument/2006/relationships/slideLayout" Target="../slideLayouts/slideLayout16.xml"/><Relationship Id="rId4" Type="http://schemas.openxmlformats.org/officeDocument/2006/relationships/image" Target="../media/image1.emf"/></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8.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8.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8.xml"/></Relationships>
</file>

<file path=ppt/slides/_rels/slide4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1.xml"/><Relationship Id="rId1" Type="http://schemas.openxmlformats.org/officeDocument/2006/relationships/slideLayout" Target="../slideLayouts/slideLayout28.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32.xml"/><Relationship Id="rId1" Type="http://schemas.openxmlformats.org/officeDocument/2006/relationships/slideLayout" Target="../slideLayouts/slideLayout40.xml"/><Relationship Id="rId4" Type="http://schemas.openxmlformats.org/officeDocument/2006/relationships/image" Target="../media/image13.png"/></Relationships>
</file>

<file path=ppt/slides/_rels/slide5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3.xml"/><Relationship Id="rId1" Type="http://schemas.openxmlformats.org/officeDocument/2006/relationships/slideLayout" Target="../slideLayouts/slideLayout8.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8.xml"/></Relationships>
</file>

<file path=ppt/slides/_rels/slide53.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notesSlide" Target="../notesSlides/notesSlide35.xml"/><Relationship Id="rId1" Type="http://schemas.openxmlformats.org/officeDocument/2006/relationships/slideLayout" Target="../slideLayouts/slideLayout3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8.xml"/></Relationships>
</file>

<file path=ppt/slides/_rels/slide5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37.xml"/><Relationship Id="rId1" Type="http://schemas.openxmlformats.org/officeDocument/2006/relationships/slideLayout" Target="../slideLayouts/slideLayout33.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8.xml"/></Relationships>
</file>

<file path=ppt/slides/_rels/slide58.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40.xml"/><Relationship Id="rId1" Type="http://schemas.openxmlformats.org/officeDocument/2006/relationships/slideLayout" Target="../slideLayouts/slideLayout28.xml"/></Relationships>
</file>

<file path=ppt/slides/_rels/slide59.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41.xml"/><Relationship Id="rId1" Type="http://schemas.openxmlformats.org/officeDocument/2006/relationships/slideLayout" Target="../slideLayouts/slideLayout8.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18.png"/></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60.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42.xml"/><Relationship Id="rId1" Type="http://schemas.openxmlformats.org/officeDocument/2006/relationships/slideLayout" Target="../slideLayouts/slideLayout8.xml"/><Relationship Id="rId4" Type="http://schemas.openxmlformats.org/officeDocument/2006/relationships/image" Target="../media/image21.png"/></Relationships>
</file>

<file path=ppt/slides/_rels/slide6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43.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6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44.xml"/><Relationship Id="rId1" Type="http://schemas.openxmlformats.org/officeDocument/2006/relationships/slideLayout" Target="../slideLayouts/slideLayout28.xml"/><Relationship Id="rId4" Type="http://schemas.openxmlformats.org/officeDocument/2006/relationships/image" Target="../media/image23.png"/></Relationships>
</file>

<file path=ppt/slides/_rels/slide6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5.xml"/><Relationship Id="rId1" Type="http://schemas.openxmlformats.org/officeDocument/2006/relationships/slideLayout" Target="../slideLayouts/slideLayout28.xml"/><Relationship Id="rId4" Type="http://schemas.openxmlformats.org/officeDocument/2006/relationships/image" Target="../media/image1.emf"/></Relationships>
</file>

<file path=ppt/slides/_rels/slide6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46.xml"/><Relationship Id="rId1" Type="http://schemas.openxmlformats.org/officeDocument/2006/relationships/slideLayout" Target="../slideLayouts/slideLayout28.xml"/><Relationship Id="rId4" Type="http://schemas.openxmlformats.org/officeDocument/2006/relationships/image" Target="../media/image25.png"/></Relationships>
</file>

<file path=ppt/slides/_rels/slide65.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notesSlide" Target="../notesSlides/notesSlide47.xml"/><Relationship Id="rId1" Type="http://schemas.openxmlformats.org/officeDocument/2006/relationships/slideLayout" Target="../slideLayouts/slideLayout28.xml"/></Relationships>
</file>

<file path=ppt/slides/_rels/slide6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8.xml"/><Relationship Id="rId1" Type="http://schemas.openxmlformats.org/officeDocument/2006/relationships/slideLayout" Target="../slideLayouts/slideLayout28.xml"/><Relationship Id="rId4" Type="http://schemas.openxmlformats.org/officeDocument/2006/relationships/image" Target="../media/image1.emf"/></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51.xml"/><Relationship Id="rId4" Type="http://schemas.openxmlformats.org/officeDocument/2006/relationships/image" Target="../media/image1.emf"/></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6.xml"/><Relationship Id="rId1" Type="http://schemas.openxmlformats.org/officeDocument/2006/relationships/slideLayout" Target="../slideLayouts/slideLayout69.xml"/><Relationship Id="rId4" Type="http://schemas.openxmlformats.org/officeDocument/2006/relationships/image" Target="../media/image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E15D65-8053-1B4E-B089-18B4089AAFB8}"/>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p:cNvSpPr txBox="1">
            <a:spLocks noChangeArrowheads="1"/>
          </p:cNvSpPr>
          <p:nvPr/>
        </p:nvSpPr>
        <p:spPr bwMode="auto">
          <a:xfrm>
            <a:off x="0" y="12616"/>
            <a:ext cx="8458202" cy="181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t>W4111 – Introduction to Databases</a:t>
            </a:r>
            <a:br>
              <a:rPr lang="en-US" altLang="en-US" sz="2800" i="1" dirty="0"/>
            </a:br>
            <a:r>
              <a:rPr lang="en-US" altLang="en-US" sz="2800" i="1" dirty="0"/>
              <a:t>Section 002, Spring 2022</a:t>
            </a:r>
            <a:br>
              <a:rPr lang="en-US" altLang="en-US" sz="2800" i="1" dirty="0"/>
            </a:br>
            <a:br>
              <a:rPr lang="en-US" altLang="en-US" sz="2800" i="1" dirty="0"/>
            </a:br>
            <a:r>
              <a:rPr lang="en-US" altLang="en-US" sz="2800" i="1" dirty="0"/>
              <a:t>Lecture 7: ER, Relational, SQL (End)</a:t>
            </a:r>
          </a:p>
        </p:txBody>
      </p:sp>
      <p:sp>
        <p:nvSpPr>
          <p:cNvPr id="3077" name="TextBox 10"/>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 Donald F. Ferguson, 2022</a:t>
            </a:r>
          </a:p>
        </p:txBody>
      </p:sp>
    </p:spTree>
    <p:extLst>
      <p:ext uri="{BB962C8B-B14F-4D97-AF65-F5344CB8AC3E}">
        <p14:creationId xmlns:p14="http://schemas.microsoft.com/office/powerpoint/2010/main" val="20379959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186"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Functions and Procedures</a:t>
            </a:r>
          </a:p>
        </p:txBody>
      </p:sp>
      <p:sp>
        <p:nvSpPr>
          <p:cNvPr id="34819" name="Rectangle 3"/>
          <p:cNvSpPr>
            <a:spLocks noGrp="1" noChangeArrowheads="1"/>
          </p:cNvSpPr>
          <p:nvPr>
            <p:ph type="body" idx="1"/>
          </p:nvPr>
        </p:nvSpPr>
        <p:spPr>
          <a:xfrm>
            <a:off x="1719263" y="851297"/>
            <a:ext cx="5769052" cy="3657600"/>
          </a:xfrm>
        </p:spPr>
        <p:txBody>
          <a:bodyPr/>
          <a:lstStyle/>
          <a:p>
            <a:r>
              <a:rPr lang="en-US" altLang="en-US" dirty="0"/>
              <a:t>Functions and procedures allow  “business logic”  to be stored in the database and executed from SQL statements.</a:t>
            </a:r>
          </a:p>
          <a:p>
            <a:r>
              <a:rPr lang="en-US" altLang="en-US" dirty="0"/>
              <a:t>These can be defined either by the procedural component of SQL or  by an external programming language such as Java, C, or C++.</a:t>
            </a:r>
          </a:p>
          <a:p>
            <a:r>
              <a:rPr lang="en-US" altLang="en-US" dirty="0"/>
              <a:t>The syntax we present here is defined by the SQL standard.</a:t>
            </a:r>
          </a:p>
          <a:p>
            <a:pPr lvl="1"/>
            <a:r>
              <a:rPr lang="en-US" altLang="en-US" dirty="0">
                <a:ea typeface="ＭＳ Ｐゴシック" panose="020B0600070205080204" pitchFamily="34" charset="-128"/>
              </a:rPr>
              <a:t>Most databases implement nonstandard versions of this syntax.</a:t>
            </a:r>
          </a:p>
          <a:p>
            <a:endParaRPr lang="en-US" altLang="en-US" dirty="0"/>
          </a:p>
        </p:txBody>
      </p:sp>
      <p:sp>
        <p:nvSpPr>
          <p:cNvPr id="2" name="TextBox 1">
            <a:extLst>
              <a:ext uri="{FF2B5EF4-FFF2-40B4-BE49-F238E27FC236}">
                <a16:creationId xmlns:a16="http://schemas.microsoft.com/office/drawing/2014/main" id="{950AC113-F318-1B47-B21B-7CEF3D27F46D}"/>
              </a:ext>
            </a:extLst>
          </p:cNvPr>
          <p:cNvSpPr txBox="1"/>
          <p:nvPr/>
        </p:nvSpPr>
        <p:spPr>
          <a:xfrm>
            <a:off x="381000" y="2477572"/>
            <a:ext cx="7246792" cy="2031325"/>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programming language, runtime and tools for functions, procedures</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and triggers are not easy to use.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My view is that calling external functions is an anti-pattern (bad idea).</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External code degrades the reliability, security and performance of</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database.</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Databases are often mission critical and the heart of environments.</a:t>
            </a:r>
          </a:p>
        </p:txBody>
      </p:sp>
    </p:spTree>
    <p:extLst>
      <p:ext uri="{BB962C8B-B14F-4D97-AF65-F5344CB8AC3E}">
        <p14:creationId xmlns:p14="http://schemas.microsoft.com/office/powerpoint/2010/main" val="60285599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Rectangle 2"/>
          <p:cNvSpPr>
            <a:spLocks noGrp="1" noChangeArrowheads="1"/>
          </p:cNvSpPr>
          <p:nvPr>
            <p:ph type="title"/>
          </p:nvPr>
        </p:nvSpPr>
        <p:spPr/>
        <p:txBody>
          <a:bodyPr/>
          <a:lstStyle/>
          <a:p>
            <a:r>
              <a:rPr lang="en-US" altLang="en-US" sz="1800" dirty="0">
                <a:effectLst>
                  <a:outerShdw blurRad="38100" dist="38100" dir="2700000" algn="tl">
                    <a:srgbClr val="C0C0C0"/>
                  </a:outerShdw>
                </a:effectLst>
              </a:rPr>
              <a:t>Language Constructs for Procedures &amp; Functions</a:t>
            </a:r>
          </a:p>
        </p:txBody>
      </p:sp>
      <p:sp>
        <p:nvSpPr>
          <p:cNvPr id="7170" name="Rectangle 3"/>
          <p:cNvSpPr>
            <a:spLocks noGrp="1" noChangeArrowheads="1"/>
          </p:cNvSpPr>
          <p:nvPr>
            <p:ph idx="1"/>
          </p:nvPr>
        </p:nvSpPr>
        <p:spPr>
          <a:xfrm>
            <a:off x="1719263" y="820342"/>
            <a:ext cx="5795685" cy="3806249"/>
          </a:xfrm>
        </p:spPr>
        <p:txBody>
          <a:bodyPr vert="horz" wrap="square" lIns="68580" tIns="45720" rIns="91440" bIns="45720" numCol="1" anchor="t" anchorCtr="0" compatLnSpc="1">
            <a:prstTxWarp prst="textNoShape">
              <a:avLst/>
            </a:prstTxWarp>
          </a:bodyPr>
          <a:lstStyle/>
          <a:p>
            <a:pPr>
              <a:defRPr/>
            </a:pPr>
            <a:r>
              <a:rPr lang="en-US" altLang="en-US" dirty="0"/>
              <a:t>SQL supports constructs that gives it almost all the power of a general-purpose programming language.</a:t>
            </a:r>
          </a:p>
          <a:p>
            <a:pPr lvl="1">
              <a:defRPr/>
            </a:pPr>
            <a:r>
              <a:rPr lang="en-US" altLang="en-US" dirty="0">
                <a:ea typeface="ＭＳ Ｐゴシック" pitchFamily="34" charset="-128"/>
              </a:rPr>
              <a:t>Warning: most database systems implement their own variant of the standard syntax below.</a:t>
            </a:r>
          </a:p>
          <a:p>
            <a:pPr>
              <a:defRPr/>
            </a:pPr>
            <a:r>
              <a:rPr lang="en-US" altLang="en-US" dirty="0"/>
              <a:t>Compound statement: </a:t>
            </a:r>
            <a:r>
              <a:rPr lang="en-US" altLang="en-US" b="1" dirty="0"/>
              <a:t>begin</a:t>
            </a:r>
            <a:r>
              <a:rPr lang="en-US" altLang="en-US" dirty="0"/>
              <a:t> … </a:t>
            </a:r>
            <a:r>
              <a:rPr lang="en-US" altLang="en-US" b="1" dirty="0"/>
              <a:t>end,</a:t>
            </a:r>
            <a:r>
              <a:rPr lang="en-US" altLang="en-US" dirty="0"/>
              <a:t> </a:t>
            </a:r>
          </a:p>
          <a:p>
            <a:pPr lvl="1">
              <a:defRPr/>
            </a:pPr>
            <a:r>
              <a:rPr lang="en-US" altLang="en-US" dirty="0">
                <a:ea typeface="ＭＳ Ｐゴシック" pitchFamily="34" charset="-128"/>
              </a:rPr>
              <a:t>May contain multiple SQL statements between </a:t>
            </a:r>
            <a:r>
              <a:rPr lang="en-US" altLang="en-US" b="1" dirty="0">
                <a:ea typeface="ＭＳ Ｐゴシック" pitchFamily="34" charset="-128"/>
              </a:rPr>
              <a:t>begin</a:t>
            </a:r>
            <a:r>
              <a:rPr lang="en-US" altLang="en-US" dirty="0">
                <a:ea typeface="ＭＳ Ｐゴシック" pitchFamily="34" charset="-128"/>
              </a:rPr>
              <a:t> and </a:t>
            </a:r>
            <a:r>
              <a:rPr lang="en-US" altLang="en-US" b="1" dirty="0">
                <a:ea typeface="ＭＳ Ｐゴシック" pitchFamily="34" charset="-128"/>
              </a:rPr>
              <a:t>end</a:t>
            </a:r>
            <a:r>
              <a:rPr lang="en-US" altLang="en-US" dirty="0">
                <a:ea typeface="ＭＳ Ｐゴシック" pitchFamily="34" charset="-128"/>
              </a:rPr>
              <a:t>.</a:t>
            </a:r>
          </a:p>
          <a:p>
            <a:pPr lvl="1">
              <a:defRPr/>
            </a:pPr>
            <a:r>
              <a:rPr lang="en-US" altLang="en-US" dirty="0">
                <a:ea typeface="ＭＳ Ｐゴシック" pitchFamily="34" charset="-128"/>
              </a:rPr>
              <a:t>Local variables can be declared within a compound statements</a:t>
            </a:r>
          </a:p>
          <a:p>
            <a:pPr>
              <a:defRPr/>
            </a:pPr>
            <a:r>
              <a:rPr lang="en-US" altLang="en-US" dirty="0"/>
              <a:t>While and repeat statements:</a:t>
            </a:r>
          </a:p>
          <a:p>
            <a:pPr lvl="1">
              <a:defRPr/>
            </a:pPr>
            <a:r>
              <a:rPr lang="en-US" altLang="en-US" dirty="0">
                <a:ea typeface="ＭＳ Ｐゴシック" pitchFamily="34" charset="-128"/>
              </a:rPr>
              <a:t>  </a:t>
            </a:r>
            <a:r>
              <a:rPr lang="en-US" altLang="en-US" b="1" dirty="0">
                <a:ea typeface="ＭＳ Ｐゴシック" pitchFamily="34" charset="-128"/>
              </a:rPr>
              <a:t>while</a:t>
            </a:r>
            <a:r>
              <a:rPr lang="en-US" altLang="en-US" dirty="0">
                <a:ea typeface="ＭＳ Ｐゴシック" pitchFamily="34" charset="-128"/>
              </a:rPr>
              <a:t> </a:t>
            </a:r>
            <a:r>
              <a:rPr lang="en-US" altLang="en-US" dirty="0" err="1">
                <a:ea typeface="ＭＳ Ｐゴシック" pitchFamily="34" charset="-128"/>
              </a:rPr>
              <a:t>boolean</a:t>
            </a:r>
            <a:r>
              <a:rPr lang="en-US" altLang="en-US" dirty="0">
                <a:ea typeface="ＭＳ Ｐゴシック" pitchFamily="34" charset="-128"/>
              </a:rPr>
              <a:t> expression  </a:t>
            </a:r>
            <a:r>
              <a:rPr lang="en-US" altLang="en-US" b="1" dirty="0">
                <a:ea typeface="ＭＳ Ｐゴシック" pitchFamily="34" charset="-128"/>
              </a:rPr>
              <a:t>do</a:t>
            </a:r>
          </a:p>
          <a:p>
            <a:pPr lvl="2">
              <a:lnSpc>
                <a:spcPct val="70000"/>
              </a:lnSpc>
              <a:buFont typeface="Webdings" panose="05030102010509060703" pitchFamily="18" charset="2"/>
              <a:buNone/>
              <a:defRPr/>
            </a:pPr>
            <a:r>
              <a:rPr lang="en-US" altLang="en-US" dirty="0">
                <a:ea typeface="ＭＳ Ｐゴシック" pitchFamily="34" charset="-128"/>
              </a:rPr>
              <a:t>           sequence of statements ;</a:t>
            </a:r>
          </a:p>
          <a:p>
            <a:pPr lvl="1">
              <a:lnSpc>
                <a:spcPct val="70000"/>
              </a:lnSpc>
              <a:buFont typeface="Monotype Sorts" charset="2"/>
              <a:buNone/>
              <a:defRPr/>
            </a:pPr>
            <a:r>
              <a:rPr lang="en-US" altLang="en-US" dirty="0">
                <a:ea typeface="ＭＳ Ｐゴシック" pitchFamily="34" charset="-128"/>
              </a:rPr>
              <a:t>		</a:t>
            </a:r>
            <a:r>
              <a:rPr lang="en-US" altLang="en-US" b="1" dirty="0">
                <a:ea typeface="ＭＳ Ｐゴシック" pitchFamily="34" charset="-128"/>
              </a:rPr>
              <a:t>end while</a:t>
            </a:r>
          </a:p>
          <a:p>
            <a:pPr lvl="1">
              <a:lnSpc>
                <a:spcPct val="70000"/>
              </a:lnSpc>
              <a:buFont typeface="Monotype Sorts" charset="2"/>
              <a:buNone/>
              <a:defRPr/>
            </a:pPr>
            <a:r>
              <a:rPr lang="en-US" altLang="en-US" sz="600" dirty="0">
                <a:ea typeface="ＭＳ Ｐゴシック" pitchFamily="34" charset="-128"/>
              </a:rPr>
              <a:t> </a:t>
            </a:r>
          </a:p>
          <a:p>
            <a:pPr lvl="1">
              <a:defRPr/>
            </a:pPr>
            <a:r>
              <a:rPr lang="en-US" altLang="en-US" dirty="0">
                <a:ea typeface="ＭＳ Ｐゴシック" pitchFamily="34" charset="-128"/>
              </a:rPr>
              <a:t> </a:t>
            </a:r>
            <a:r>
              <a:rPr lang="en-US" altLang="en-US" b="1" dirty="0">
                <a:ea typeface="ＭＳ Ｐゴシック" pitchFamily="34" charset="-128"/>
              </a:rPr>
              <a:t>repeat</a:t>
            </a:r>
          </a:p>
          <a:p>
            <a:pPr lvl="2">
              <a:lnSpc>
                <a:spcPct val="70000"/>
              </a:lnSpc>
              <a:buFont typeface="Monotype Sorts" charset="2"/>
              <a:buNone/>
              <a:defRPr/>
            </a:pPr>
            <a:r>
              <a:rPr lang="en-US" altLang="en-US" dirty="0">
                <a:ea typeface="ＭＳ Ｐゴシック" pitchFamily="34" charset="-128"/>
              </a:rPr>
              <a:t>         sequence of statements ;</a:t>
            </a:r>
          </a:p>
          <a:p>
            <a:pPr lvl="1">
              <a:lnSpc>
                <a:spcPct val="70000"/>
              </a:lnSpc>
              <a:buFont typeface="Monotype Sorts" charset="2"/>
              <a:buNone/>
              <a:defRPr/>
            </a:pPr>
            <a:r>
              <a:rPr lang="en-US" altLang="en-US" dirty="0">
                <a:ea typeface="ＭＳ Ｐゴシック" pitchFamily="34" charset="-128"/>
              </a:rPr>
              <a:t>		until </a:t>
            </a:r>
            <a:r>
              <a:rPr lang="en-US" altLang="en-US" dirty="0" err="1">
                <a:ea typeface="ＭＳ Ｐゴシック" pitchFamily="34" charset="-128"/>
              </a:rPr>
              <a:t>boolean</a:t>
            </a:r>
            <a:r>
              <a:rPr lang="en-US" altLang="en-US" dirty="0">
                <a:ea typeface="ＭＳ Ｐゴシック" pitchFamily="34" charset="-128"/>
              </a:rPr>
              <a:t> expression </a:t>
            </a:r>
          </a:p>
          <a:p>
            <a:pPr lvl="1">
              <a:lnSpc>
                <a:spcPct val="70000"/>
              </a:lnSpc>
              <a:buFont typeface="Monotype Sorts" charset="2"/>
              <a:buNone/>
              <a:defRPr/>
            </a:pPr>
            <a:r>
              <a:rPr lang="en-US" altLang="en-US" dirty="0">
                <a:ea typeface="ＭＳ Ｐゴシック" pitchFamily="34" charset="-128"/>
              </a:rPr>
              <a:t>		</a:t>
            </a:r>
            <a:r>
              <a:rPr lang="en-US" altLang="en-US" b="1" dirty="0">
                <a:ea typeface="ＭＳ Ｐゴシック" pitchFamily="34" charset="-128"/>
              </a:rPr>
              <a:t>end repeat</a:t>
            </a:r>
          </a:p>
          <a:p>
            <a:pPr indent="-274320"/>
            <a:endParaRPr lang="en-US" altLang="en-US" dirty="0"/>
          </a:p>
        </p:txBody>
      </p:sp>
    </p:spTree>
    <p:extLst>
      <p:ext uri="{BB962C8B-B14F-4D97-AF65-F5344CB8AC3E}">
        <p14:creationId xmlns:p14="http://schemas.microsoft.com/office/powerpoint/2010/main" val="298279465"/>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474" name="Rectangle 2"/>
          <p:cNvSpPr>
            <a:spLocks noGrp="1" noChangeArrowheads="1"/>
          </p:cNvSpPr>
          <p:nvPr>
            <p:ph type="title"/>
          </p:nvPr>
        </p:nvSpPr>
        <p:spPr/>
        <p:txBody>
          <a:bodyPr/>
          <a:lstStyle/>
          <a:p>
            <a:pPr>
              <a:defRPr/>
            </a:pPr>
            <a:r>
              <a:rPr lang="en-US" altLang="en-US" dirty="0">
                <a:solidFill>
                  <a:srgbClr val="FF0000"/>
                </a:solidFill>
                <a:effectLst>
                  <a:outerShdw blurRad="38100" dist="38100" dir="2700000" algn="tl">
                    <a:srgbClr val="C0C0C0"/>
                  </a:outerShdw>
                </a:effectLst>
              </a:rPr>
              <a:t>(Core) </a:t>
            </a:r>
            <a:r>
              <a:rPr lang="en-US" altLang="en-US" dirty="0">
                <a:effectLst>
                  <a:outerShdw blurRad="38100" dist="38100" dir="2700000" algn="tl">
                    <a:srgbClr val="C0C0C0"/>
                  </a:outerShdw>
                </a:effectLst>
              </a:rPr>
              <a:t>Language Constructs (Cont.)</a:t>
            </a:r>
          </a:p>
        </p:txBody>
      </p:sp>
      <p:sp>
        <p:nvSpPr>
          <p:cNvPr id="40963" name="Rectangle 3"/>
          <p:cNvSpPr>
            <a:spLocks noGrp="1" noChangeArrowheads="1"/>
          </p:cNvSpPr>
          <p:nvPr>
            <p:ph type="body" idx="1"/>
          </p:nvPr>
        </p:nvSpPr>
        <p:spPr>
          <a:xfrm>
            <a:off x="1719263" y="851298"/>
            <a:ext cx="5800725" cy="3677840"/>
          </a:xfrm>
        </p:spPr>
        <p:txBody>
          <a:bodyPr/>
          <a:lstStyle/>
          <a:p>
            <a:pPr>
              <a:lnSpc>
                <a:spcPct val="80000"/>
              </a:lnSpc>
            </a:pPr>
            <a:r>
              <a:rPr lang="en-US" altLang="en-US" b="1" dirty="0">
                <a:latin typeface="Tahoma" panose="020B0604030504040204" pitchFamily="34" charset="0"/>
              </a:rPr>
              <a:t>For</a:t>
            </a:r>
            <a:r>
              <a:rPr lang="en-US" altLang="en-US" dirty="0">
                <a:latin typeface="Tahoma" panose="020B0604030504040204" pitchFamily="34" charset="0"/>
              </a:rPr>
              <a:t> loop</a:t>
            </a:r>
          </a:p>
          <a:p>
            <a:pPr lvl="1">
              <a:lnSpc>
                <a:spcPct val="80000"/>
              </a:lnSpc>
            </a:pPr>
            <a:r>
              <a:rPr lang="en-US" altLang="en-US" dirty="0">
                <a:latin typeface="Tahoma" panose="020B0604030504040204" pitchFamily="34" charset="0"/>
                <a:ea typeface="ＭＳ Ｐゴシック" panose="020B0600070205080204" pitchFamily="34" charset="-128"/>
              </a:rPr>
              <a:t>Permits iteration over all results of a query</a:t>
            </a:r>
          </a:p>
          <a:p>
            <a:r>
              <a:rPr lang="en-US" altLang="en-US" dirty="0">
                <a:latin typeface="Tahoma" panose="020B0604030504040204" pitchFamily="34" charset="0"/>
              </a:rPr>
              <a:t>Example:   Find the budget of all departments</a:t>
            </a:r>
            <a:br>
              <a:rPr lang="en-US" altLang="en-US" dirty="0">
                <a:latin typeface="Tahoma" panose="020B0604030504040204" pitchFamily="34" charset="0"/>
              </a:rPr>
            </a:br>
            <a:br>
              <a:rPr lang="en-US" altLang="en-US" dirty="0">
                <a:latin typeface="Tahoma" panose="020B0604030504040204" pitchFamily="34" charset="0"/>
              </a:rPr>
            </a:br>
            <a:r>
              <a:rPr lang="en-US" altLang="en-US" dirty="0">
                <a:latin typeface="Tahoma" panose="020B0604030504040204" pitchFamily="34" charset="0"/>
              </a:rPr>
              <a:t>  </a:t>
            </a:r>
            <a:r>
              <a:rPr lang="en-US" altLang="en-US" b="1" dirty="0"/>
              <a:t>declare </a:t>
            </a:r>
            <a:r>
              <a:rPr lang="en-US" altLang="en-US" i="1" dirty="0"/>
              <a:t>n  </a:t>
            </a:r>
            <a:r>
              <a:rPr lang="en-US" altLang="en-US" b="1" dirty="0"/>
              <a:t>integer default </a:t>
            </a:r>
            <a:r>
              <a:rPr lang="en-US" altLang="en-US" dirty="0"/>
              <a:t>0;</a:t>
            </a:r>
            <a:br>
              <a:rPr lang="en-US" altLang="en-US" dirty="0"/>
            </a:br>
            <a:r>
              <a:rPr lang="en-US" altLang="en-US" dirty="0"/>
              <a:t>  </a:t>
            </a:r>
            <a:r>
              <a:rPr lang="en-US" altLang="en-US" b="1" dirty="0"/>
              <a:t>for </a:t>
            </a:r>
            <a:r>
              <a:rPr lang="en-US" altLang="en-US" i="1" dirty="0"/>
              <a:t>r  </a:t>
            </a:r>
            <a:r>
              <a:rPr lang="en-US" altLang="en-US" b="1" dirty="0"/>
              <a:t>as</a:t>
            </a:r>
            <a:br>
              <a:rPr lang="en-US" altLang="en-US" b="1" dirty="0"/>
            </a:br>
            <a:r>
              <a:rPr lang="en-US" altLang="en-US" b="1" dirty="0"/>
              <a:t>         select </a:t>
            </a:r>
            <a:r>
              <a:rPr lang="en-US" altLang="en-US" i="1" dirty="0"/>
              <a:t>budget </a:t>
            </a:r>
            <a:r>
              <a:rPr lang="en-US" altLang="en-US" b="1" dirty="0"/>
              <a:t>from </a:t>
            </a:r>
            <a:r>
              <a:rPr lang="en-US" altLang="en-US" i="1" dirty="0"/>
              <a:t>department                                                     	</a:t>
            </a:r>
            <a:r>
              <a:rPr lang="en-US" altLang="en-US" b="1" dirty="0"/>
              <a:t>where </a:t>
            </a:r>
            <a:r>
              <a:rPr lang="en-US" altLang="en-US" i="1" dirty="0" err="1"/>
              <a:t>dept_name</a:t>
            </a:r>
            <a:r>
              <a:rPr lang="en-US" altLang="en-US" i="1" dirty="0"/>
              <a:t> = 'Music' </a:t>
            </a:r>
            <a:br>
              <a:rPr lang="en-US" altLang="en-US" dirty="0"/>
            </a:br>
            <a:r>
              <a:rPr lang="en-US" altLang="en-US" dirty="0"/>
              <a:t>   </a:t>
            </a:r>
            <a:r>
              <a:rPr lang="en-US" altLang="en-US" b="1" dirty="0"/>
              <a:t>do</a:t>
            </a:r>
            <a:br>
              <a:rPr lang="en-US" altLang="en-US" b="1" dirty="0"/>
            </a:br>
            <a:r>
              <a:rPr lang="en-US" altLang="en-US" b="1" dirty="0"/>
              <a:t>	       set </a:t>
            </a:r>
            <a:r>
              <a:rPr lang="en-US" altLang="en-US" i="1" dirty="0"/>
              <a:t>n </a:t>
            </a:r>
            <a:r>
              <a:rPr lang="en-US" altLang="en-US" dirty="0"/>
              <a:t>= </a:t>
            </a:r>
            <a:r>
              <a:rPr lang="en-US" altLang="en-US" i="1" dirty="0"/>
              <a:t>n </a:t>
            </a:r>
            <a:r>
              <a:rPr lang="en-US" altLang="en-US" dirty="0"/>
              <a:t>+ </a:t>
            </a:r>
            <a:r>
              <a:rPr lang="en-US" altLang="en-US" dirty="0" err="1"/>
              <a:t>r.</a:t>
            </a:r>
            <a:r>
              <a:rPr lang="en-US" altLang="en-US" i="1" dirty="0" err="1"/>
              <a:t>budget</a:t>
            </a:r>
            <a:br>
              <a:rPr lang="en-US" altLang="en-US" i="1" dirty="0"/>
            </a:br>
            <a:r>
              <a:rPr lang="en-US" altLang="en-US" i="1" dirty="0"/>
              <a:t>   </a:t>
            </a:r>
            <a:r>
              <a:rPr lang="en-US" altLang="en-US" b="1" dirty="0"/>
              <a:t>end for</a:t>
            </a:r>
            <a:endParaRPr lang="en-US" altLang="en-US" dirty="0"/>
          </a:p>
          <a:p>
            <a:endParaRPr lang="en-US" altLang="en-US" dirty="0"/>
          </a:p>
        </p:txBody>
      </p:sp>
      <p:sp>
        <p:nvSpPr>
          <p:cNvPr id="4" name="TextBox 3">
            <a:extLst>
              <a:ext uri="{FF2B5EF4-FFF2-40B4-BE49-F238E27FC236}">
                <a16:creationId xmlns:a16="http://schemas.microsoft.com/office/drawing/2014/main" id="{7E8A2FDD-7143-1644-A245-AF59A03C4DF4}"/>
              </a:ext>
            </a:extLst>
          </p:cNvPr>
          <p:cNvSpPr txBox="1"/>
          <p:nvPr/>
        </p:nvSpPr>
        <p:spPr>
          <a:xfrm>
            <a:off x="298867" y="3396285"/>
            <a:ext cx="4506875" cy="646331"/>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There are various other looping constructs.</a:t>
            </a:r>
          </a:p>
        </p:txBody>
      </p:sp>
    </p:spTree>
    <p:extLst>
      <p:ext uri="{BB962C8B-B14F-4D97-AF65-F5344CB8AC3E}">
        <p14:creationId xmlns:p14="http://schemas.microsoft.com/office/powerpoint/2010/main" val="30398691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Rectangle 2"/>
          <p:cNvSpPr>
            <a:spLocks noGrp="1" noChangeArrowheads="1"/>
          </p:cNvSpPr>
          <p:nvPr>
            <p:ph type="title"/>
          </p:nvPr>
        </p:nvSpPr>
        <p:spPr/>
        <p:txBody>
          <a:bodyPr/>
          <a:lstStyle/>
          <a:p>
            <a:r>
              <a:rPr lang="en-US" altLang="en-US" dirty="0">
                <a:solidFill>
                  <a:srgbClr val="FF0000"/>
                </a:solidFill>
                <a:effectLst>
                  <a:outerShdw blurRad="38100" dist="38100" dir="2700000" algn="tl">
                    <a:srgbClr val="C0C0C0"/>
                  </a:outerShdw>
                </a:effectLst>
              </a:rPr>
              <a:t>(Core) </a:t>
            </a:r>
            <a:r>
              <a:rPr lang="en-US" altLang="en-US" dirty="0">
                <a:effectLst>
                  <a:outerShdw blurRad="38100" dist="38100" dir="2700000" algn="tl">
                    <a:srgbClr val="C0C0C0"/>
                  </a:outerShdw>
                </a:effectLst>
              </a:rPr>
              <a:t>Language Constructs – if-then-else</a:t>
            </a:r>
            <a:endParaRPr lang="en-US" altLang="en-US" sz="2400" dirty="0">
              <a:effectLst>
                <a:outerShdw blurRad="38100" dist="38100" dir="2700000" algn="tl">
                  <a:srgbClr val="C0C0C0"/>
                </a:outerShdw>
              </a:effectLst>
            </a:endParaRPr>
          </a:p>
        </p:txBody>
      </p:sp>
      <p:sp>
        <p:nvSpPr>
          <p:cNvPr id="7170" name="Rectangle 3"/>
          <p:cNvSpPr>
            <a:spLocks noGrp="1" noChangeArrowheads="1"/>
          </p:cNvSpPr>
          <p:nvPr>
            <p:ph idx="1"/>
          </p:nvPr>
        </p:nvSpPr>
        <p:spPr>
          <a:xfrm>
            <a:off x="1719263" y="820343"/>
            <a:ext cx="6089714" cy="3677840"/>
          </a:xfrm>
        </p:spPr>
        <p:txBody>
          <a:bodyPr vert="horz" wrap="square" lIns="68580" tIns="45720" rIns="91440" bIns="45720" numCol="1" anchor="t" anchorCtr="0" compatLnSpc="1">
            <a:prstTxWarp prst="textNoShape">
              <a:avLst/>
            </a:prstTxWarp>
          </a:bodyPr>
          <a:lstStyle/>
          <a:p>
            <a:r>
              <a:rPr lang="en-US" altLang="en-US" dirty="0"/>
              <a:t>Conditional statements  (</a:t>
            </a:r>
            <a:r>
              <a:rPr lang="en-US" altLang="en-US" b="1" dirty="0"/>
              <a:t>if-then-else</a:t>
            </a:r>
            <a:r>
              <a:rPr lang="en-US" altLang="en-US" dirty="0"/>
              <a:t>)</a:t>
            </a:r>
          </a:p>
          <a:p>
            <a:pPr>
              <a:buFont typeface="Monotype Sorts" charset="2"/>
              <a:buNone/>
            </a:pPr>
            <a:r>
              <a:rPr lang="en-US" altLang="en-US" dirty="0"/>
              <a:t>              </a:t>
            </a:r>
            <a:r>
              <a:rPr lang="en-US" altLang="en-US" b="1" dirty="0"/>
              <a:t>if</a:t>
            </a:r>
            <a:r>
              <a:rPr lang="en-US" altLang="en-US" dirty="0"/>
              <a:t> </a:t>
            </a:r>
            <a:r>
              <a:rPr lang="en-US" altLang="en-US" i="1" dirty="0" err="1"/>
              <a:t>boolean</a:t>
            </a:r>
            <a:r>
              <a:rPr lang="en-US" altLang="en-US" i="1" dirty="0"/>
              <a:t>  expression </a:t>
            </a:r>
            <a:br>
              <a:rPr lang="en-US" altLang="en-US" b="1" dirty="0"/>
            </a:br>
            <a:r>
              <a:rPr lang="en-US" altLang="en-US" b="1" dirty="0"/>
              <a:t>	    then </a:t>
            </a:r>
            <a:r>
              <a:rPr lang="en-US" altLang="en-US" i="1" dirty="0"/>
              <a:t>statement or compound statement </a:t>
            </a:r>
            <a:br>
              <a:rPr lang="en-US" altLang="en-US" i="1" dirty="0"/>
            </a:br>
            <a:r>
              <a:rPr lang="en-US" altLang="en-US" i="1" dirty="0"/>
              <a:t>	</a:t>
            </a:r>
            <a:r>
              <a:rPr lang="en-US" altLang="en-US" b="1" dirty="0" err="1"/>
              <a:t>elseif</a:t>
            </a:r>
            <a:r>
              <a:rPr lang="en-US" altLang="en-US" b="1" dirty="0"/>
              <a:t> </a:t>
            </a:r>
            <a:r>
              <a:rPr lang="en-US" altLang="en-US" i="1" dirty="0" err="1"/>
              <a:t>boolean</a:t>
            </a:r>
            <a:r>
              <a:rPr lang="en-US" altLang="en-US" i="1" dirty="0"/>
              <a:t>  expression </a:t>
            </a:r>
            <a:br>
              <a:rPr lang="en-US" altLang="en-US" b="1" dirty="0"/>
            </a:br>
            <a:r>
              <a:rPr lang="en-US" altLang="en-US" b="1" dirty="0"/>
              <a:t>	</a:t>
            </a:r>
            <a:r>
              <a:rPr lang="en-US" altLang="en-US" dirty="0"/>
              <a:t>    </a:t>
            </a:r>
            <a:r>
              <a:rPr lang="en-US" altLang="en-US" b="1" dirty="0"/>
              <a:t>then </a:t>
            </a:r>
            <a:r>
              <a:rPr lang="en-US" altLang="en-US" i="1" dirty="0"/>
              <a:t>statement or compound statement </a:t>
            </a:r>
            <a:br>
              <a:rPr lang="en-US" altLang="en-US" dirty="0"/>
            </a:br>
            <a:r>
              <a:rPr lang="en-US" altLang="en-US" dirty="0"/>
              <a:t>         </a:t>
            </a:r>
            <a:r>
              <a:rPr lang="en-US" altLang="en-US" b="1" dirty="0"/>
              <a:t>else</a:t>
            </a:r>
            <a:r>
              <a:rPr lang="en-US" altLang="en-US" dirty="0"/>
              <a:t> </a:t>
            </a:r>
            <a:r>
              <a:rPr lang="en-US" altLang="en-US" i="1" dirty="0"/>
              <a:t>statement or compound statement </a:t>
            </a:r>
            <a:br>
              <a:rPr lang="en-US" altLang="en-US" dirty="0"/>
            </a:br>
            <a:r>
              <a:rPr lang="en-US" altLang="en-US" dirty="0"/>
              <a:t>	</a:t>
            </a:r>
            <a:r>
              <a:rPr lang="en-US" altLang="en-US" b="1" dirty="0"/>
              <a:t>end</a:t>
            </a:r>
            <a:r>
              <a:rPr lang="en-US" altLang="en-US" dirty="0"/>
              <a:t> </a:t>
            </a:r>
            <a:r>
              <a:rPr lang="en-US" altLang="en-US" b="1" dirty="0"/>
              <a:t>if</a:t>
            </a:r>
          </a:p>
          <a:p>
            <a:pPr indent="-274320"/>
            <a:endParaRPr lang="en-US" altLang="en-US" dirty="0"/>
          </a:p>
        </p:txBody>
      </p:sp>
      <p:sp>
        <p:nvSpPr>
          <p:cNvPr id="2" name="TextBox 1">
            <a:extLst>
              <a:ext uri="{FF2B5EF4-FFF2-40B4-BE49-F238E27FC236}">
                <a16:creationId xmlns:a16="http://schemas.microsoft.com/office/drawing/2014/main" id="{1CD71413-7296-0145-BB60-30A40B777B41}"/>
              </a:ext>
            </a:extLst>
          </p:cNvPr>
          <p:cNvSpPr txBox="1"/>
          <p:nvPr/>
        </p:nvSpPr>
        <p:spPr>
          <a:xfrm>
            <a:off x="685800" y="3562350"/>
            <a:ext cx="8221994" cy="1015663"/>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a:t>
            </a:r>
          </a:p>
          <a:p>
            <a:pPr marL="457200" marR="0" lvl="0" indent="-4572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0000"/>
                </a:solidFill>
                <a:effectLst/>
                <a:uLnTx/>
                <a:uFillTx/>
                <a:latin typeface="Calibri" charset="0"/>
                <a:ea typeface="ＭＳ Ｐゴシック" charset="-128"/>
                <a:cs typeface="+mn-cs"/>
              </a:rPr>
              <a:t>We will not spend a lot of time writing functions, procedures, or triggers.</a:t>
            </a:r>
          </a:p>
          <a:p>
            <a:pPr marL="457200" marR="0" lvl="0" indent="-4572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language and development environment are not easy to use.</a:t>
            </a:r>
            <a:endPar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842150318"/>
      </p:ext>
    </p:extLst>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Functions</a:t>
            </a:r>
          </a:p>
        </p:txBody>
      </p:sp>
      <p:sp>
        <p:nvSpPr>
          <p:cNvPr id="8" name="TextBox 11">
            <a:extLst>
              <a:ext uri="{FF2B5EF4-FFF2-40B4-BE49-F238E27FC236}">
                <a16:creationId xmlns:a16="http://schemas.microsoft.com/office/drawing/2014/main" id="{FE1414FE-69BC-7A46-AFD5-33AC5CD1513B}"/>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kumimoji="0" lang="en-US" altLang="en-US" sz="105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ct val="100000"/>
                </a:lnSpc>
                <a:spcBef>
                  <a:spcPct val="0"/>
                </a:spcBef>
                <a:spcAft>
                  <a:spcPct val="0"/>
                </a:spcAft>
                <a:buClrTx/>
                <a:buSzTx/>
                <a:buFontTx/>
                <a:buNone/>
                <a:tabLst/>
                <a:defRPr/>
              </a:pPr>
              <a:t>14</a:t>
            </a:fld>
            <a:r>
              <a:rPr kumimoji="0" lang="en-US" altLang="en-US" sz="105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105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1050" b="1" i="0" u="none" strike="noStrike" kern="1200" cap="none" spc="0" normalizeH="0" baseline="0" noProof="0" dirty="0">
                <a:ln>
                  <a:noFill/>
                </a:ln>
                <a:solidFill>
                  <a:prstClr val="white"/>
                </a:solidFill>
                <a:effectLst/>
                <a:uLnTx/>
                <a:uFillTx/>
                <a:latin typeface="Calibri" charset="0"/>
                <a:ea typeface="ＭＳ Ｐゴシック" charset="-128"/>
                <a:cs typeface="+mn-cs"/>
              </a:rPr>
              <a:t> Introduction to Databases (S22): </a:t>
            </a:r>
            <a:r>
              <a:rPr kumimoji="0" lang="en-US" altLang="en-US" sz="1050" b="0" i="1" u="none" strike="noStrike" kern="1200" cap="none" spc="0" normalizeH="0" baseline="0" noProof="0" dirty="0">
                <a:ln>
                  <a:noFill/>
                </a:ln>
                <a:solidFill>
                  <a:prstClr val="white"/>
                </a:solidFill>
                <a:effectLst/>
                <a:uLnTx/>
                <a:uFillTx/>
                <a:latin typeface="Calibri" charset="0"/>
                <a:ea typeface="ＭＳ Ｐゴシック" charset="-128"/>
                <a:cs typeface="+mn-cs"/>
              </a:rPr>
              <a:t>Lecture 7: ER, Relational, SQL (End)	</a:t>
            </a:r>
            <a:r>
              <a:rPr kumimoji="0" lang="de-DE" altLang="en-US" sz="1050" b="0" i="1" u="none" strike="noStrike" kern="1200" cap="none" spc="0" normalizeH="0" baseline="0" noProof="0" dirty="0">
                <a:ln>
                  <a:noFill/>
                </a:ln>
                <a:solidFill>
                  <a:prstClr val="white"/>
                </a:solidFill>
                <a:effectLst/>
                <a:uLnTx/>
                <a:uFillTx/>
                <a:latin typeface="Calibri" charset="0"/>
                <a:ea typeface="ＭＳ Ｐゴシック" charset="-128"/>
                <a:cs typeface="+mn-cs"/>
              </a:rPr>
              <a:t>© Donald F. Ferguson, 2022</a:t>
            </a:r>
            <a:endParaRPr kumimoji="0" lang="en-US" altLang="en-US" sz="105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934116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234" name="Rectangle 2"/>
          <p:cNvSpPr>
            <a:spLocks noGrp="1" noChangeArrowheads="1"/>
          </p:cNvSpPr>
          <p:nvPr>
            <p:ph type="title"/>
          </p:nvPr>
        </p:nvSpPr>
        <p:spPr/>
        <p:txBody>
          <a:bodyPr/>
          <a:lstStyle/>
          <a:p>
            <a:pPr>
              <a:defRPr/>
            </a:pPr>
            <a:r>
              <a:rPr lang="en-US" altLang="en-US" dirty="0">
                <a:effectLst>
                  <a:outerShdw blurRad="38100" dist="38100" dir="2700000" algn="tl">
                    <a:srgbClr val="C0C0C0"/>
                  </a:outerShdw>
                </a:effectLst>
              </a:rPr>
              <a:t>Declaring SQL Functions</a:t>
            </a:r>
          </a:p>
        </p:txBody>
      </p:sp>
      <p:sp>
        <p:nvSpPr>
          <p:cNvPr id="35843" name="Rectangle 3"/>
          <p:cNvSpPr>
            <a:spLocks noGrp="1" noChangeArrowheads="1"/>
          </p:cNvSpPr>
          <p:nvPr>
            <p:ph type="body" idx="1"/>
          </p:nvPr>
        </p:nvSpPr>
        <p:spPr>
          <a:xfrm>
            <a:off x="1719263" y="804863"/>
            <a:ext cx="5831681" cy="3677841"/>
          </a:xfrm>
        </p:spPr>
        <p:txBody>
          <a:bodyPr/>
          <a:lstStyle/>
          <a:p>
            <a:pPr>
              <a:tabLst>
                <a:tab pos="602456" algn="l"/>
                <a:tab pos="1027510" algn="l"/>
                <a:tab pos="1584722" algn="l"/>
              </a:tabLst>
            </a:pPr>
            <a:r>
              <a:rPr lang="en-US" altLang="en-US" dirty="0"/>
              <a:t>Define a function that, given the name of a department, returns the count of the number of instructors in that department.</a:t>
            </a:r>
          </a:p>
          <a:p>
            <a:pPr>
              <a:buNone/>
              <a:tabLst>
                <a:tab pos="602456" algn="l"/>
                <a:tab pos="1027510" algn="l"/>
                <a:tab pos="1584722" algn="l"/>
              </a:tabLst>
            </a:pPr>
            <a:r>
              <a:rPr lang="en-US" altLang="en-US" sz="1200" b="1" dirty="0"/>
              <a:t>             </a:t>
            </a:r>
            <a:r>
              <a:rPr lang="en-US" altLang="en-US" b="1" dirty="0"/>
              <a:t>create function </a:t>
            </a:r>
            <a:r>
              <a:rPr lang="en-US" altLang="en-US" i="1" dirty="0" err="1"/>
              <a:t>dept_count</a:t>
            </a:r>
            <a:r>
              <a:rPr lang="en-US" altLang="en-US" i="1" dirty="0"/>
              <a:t> </a:t>
            </a:r>
            <a:r>
              <a:rPr lang="en-US" altLang="en-US" dirty="0"/>
              <a:t>(</a:t>
            </a:r>
            <a:r>
              <a:rPr lang="en-US" altLang="en-US" i="1" dirty="0" err="1"/>
              <a:t>dept_name</a:t>
            </a:r>
            <a:r>
              <a:rPr lang="en-US" altLang="en-US" i="1" dirty="0"/>
              <a:t> </a:t>
            </a:r>
            <a:r>
              <a:rPr lang="en-US" altLang="en-US" b="1" dirty="0"/>
              <a:t>varchar</a:t>
            </a:r>
            <a:r>
              <a:rPr lang="en-US" altLang="en-US" dirty="0"/>
              <a:t>(20))</a:t>
            </a:r>
            <a:br>
              <a:rPr lang="en-US" altLang="en-US" b="1" dirty="0"/>
            </a:br>
            <a:r>
              <a:rPr lang="en-US" altLang="en-US" sz="1200" b="1" dirty="0"/>
              <a:t>                </a:t>
            </a:r>
            <a:r>
              <a:rPr lang="en-US" altLang="en-US" b="1" dirty="0"/>
              <a:t>returns integer</a:t>
            </a:r>
            <a:br>
              <a:rPr lang="en-US" altLang="en-US" b="1" dirty="0"/>
            </a:br>
            <a:r>
              <a:rPr lang="en-US" altLang="en-US" b="1" dirty="0"/>
              <a:t>               begin</a:t>
            </a:r>
            <a:br>
              <a:rPr lang="en-US" altLang="en-US" b="1" dirty="0"/>
            </a:br>
            <a:r>
              <a:rPr lang="en-US" altLang="en-US" b="1" dirty="0"/>
              <a:t>               declare </a:t>
            </a:r>
            <a:r>
              <a:rPr lang="en-US" altLang="en-US" i="1" dirty="0" err="1"/>
              <a:t>d_count</a:t>
            </a:r>
            <a:r>
              <a:rPr lang="en-US" altLang="en-US" i="1" dirty="0"/>
              <a:t>  </a:t>
            </a:r>
            <a:r>
              <a:rPr lang="en-US" altLang="en-US" b="1" dirty="0"/>
              <a:t>integer;</a:t>
            </a:r>
            <a:br>
              <a:rPr lang="en-US" altLang="en-US" b="1" dirty="0"/>
            </a:br>
            <a:r>
              <a:rPr lang="en-US" altLang="en-US" b="1" dirty="0"/>
              <a:t>                      select count </a:t>
            </a:r>
            <a:r>
              <a:rPr lang="en-US" altLang="en-US" dirty="0"/>
              <a:t>(</a:t>
            </a:r>
            <a:r>
              <a:rPr lang="en-US" altLang="en-US" i="1" dirty="0"/>
              <a:t>* </a:t>
            </a:r>
            <a:r>
              <a:rPr lang="en-US" altLang="en-US" dirty="0"/>
              <a:t>) </a:t>
            </a:r>
            <a:r>
              <a:rPr lang="en-US" altLang="en-US" b="1" dirty="0"/>
              <a:t>into </a:t>
            </a:r>
            <a:r>
              <a:rPr lang="en-US" altLang="en-US" i="1" dirty="0" err="1"/>
              <a:t>d_count</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err="1"/>
              <a:t>instructor.dept_name</a:t>
            </a:r>
            <a:r>
              <a:rPr lang="en-US" altLang="en-US" i="1" dirty="0"/>
              <a:t> = </a:t>
            </a:r>
            <a:r>
              <a:rPr lang="en-US" altLang="en-US" i="1" dirty="0" err="1"/>
              <a:t>dept_name</a:t>
            </a:r>
            <a:br>
              <a:rPr lang="en-US" altLang="en-US" i="1" dirty="0"/>
            </a:br>
            <a:r>
              <a:rPr lang="en-US" altLang="en-US" i="1" dirty="0"/>
              <a:t>               </a:t>
            </a:r>
            <a:r>
              <a:rPr lang="en-US" altLang="en-US" b="1" dirty="0"/>
              <a:t>return </a:t>
            </a:r>
            <a:r>
              <a:rPr lang="en-US" altLang="en-US" i="1" dirty="0" err="1"/>
              <a:t>d_count</a:t>
            </a:r>
            <a:r>
              <a:rPr lang="en-US" altLang="en-US" i="1" dirty="0"/>
              <a:t>;</a:t>
            </a:r>
            <a:br>
              <a:rPr lang="en-US" altLang="en-US" i="1" dirty="0"/>
            </a:br>
            <a:r>
              <a:rPr lang="en-US" altLang="en-US" i="1" dirty="0"/>
              <a:t>       </a:t>
            </a:r>
            <a:r>
              <a:rPr lang="en-US" altLang="en-US" b="1" dirty="0"/>
              <a:t>end</a:t>
            </a:r>
          </a:p>
          <a:p>
            <a:pPr>
              <a:tabLst>
                <a:tab pos="602456" algn="l"/>
                <a:tab pos="1027510" algn="l"/>
                <a:tab pos="1584722" algn="l"/>
              </a:tabLst>
            </a:pPr>
            <a:r>
              <a:rPr lang="en-US" altLang="en-US" dirty="0"/>
              <a:t>The function </a:t>
            </a:r>
            <a:r>
              <a:rPr lang="en-US" altLang="en-US" i="1" dirty="0" err="1"/>
              <a:t>dept_</a:t>
            </a:r>
            <a:r>
              <a:rPr lang="en-US" altLang="en-US" dirty="0" err="1"/>
              <a:t>count</a:t>
            </a:r>
            <a:r>
              <a:rPr lang="en-US" altLang="en-US" dirty="0"/>
              <a:t> can be used to find the department names and budget of all departments with more that 12 instructors.</a:t>
            </a:r>
          </a:p>
          <a:p>
            <a:pPr>
              <a:buNone/>
              <a:tabLst>
                <a:tab pos="602456" algn="l"/>
                <a:tab pos="1027510" algn="l"/>
                <a:tab pos="1584722" algn="l"/>
              </a:tabLst>
            </a:pPr>
            <a:r>
              <a:rPr lang="en-US" altLang="en-US" dirty="0"/>
              <a:t>		</a:t>
            </a:r>
            <a:r>
              <a:rPr lang="en-US" altLang="en-US" b="1" dirty="0"/>
              <a:t>select </a:t>
            </a:r>
            <a:r>
              <a:rPr lang="en-US" altLang="en-US" i="1" dirty="0" err="1"/>
              <a:t>dept_name</a:t>
            </a:r>
            <a:r>
              <a:rPr lang="en-US" altLang="en-US" i="1" dirty="0"/>
              <a:t>, budget</a:t>
            </a:r>
            <a:br>
              <a:rPr lang="en-US" altLang="en-US" i="1" dirty="0"/>
            </a:br>
            <a:r>
              <a:rPr lang="en-US" altLang="en-US" i="1" dirty="0"/>
              <a:t>	</a:t>
            </a:r>
            <a:r>
              <a:rPr lang="en-US" altLang="en-US" b="1" dirty="0"/>
              <a:t>from</a:t>
            </a:r>
            <a:r>
              <a:rPr lang="en-US" altLang="en-US" i="1" dirty="0"/>
              <a:t> department</a:t>
            </a:r>
            <a:br>
              <a:rPr lang="en-US" altLang="en-US" i="1" dirty="0"/>
            </a:br>
            <a:r>
              <a:rPr lang="en-US" altLang="en-US" i="1" dirty="0"/>
              <a:t>	</a:t>
            </a:r>
            <a:r>
              <a:rPr lang="en-US" altLang="en-US" b="1" dirty="0"/>
              <a:t>where </a:t>
            </a:r>
            <a:r>
              <a:rPr lang="en-US" altLang="en-US" i="1" dirty="0" err="1"/>
              <a:t>dept_</a:t>
            </a:r>
            <a:r>
              <a:rPr lang="en-US" altLang="en-US" dirty="0" err="1"/>
              <a:t>count</a:t>
            </a:r>
            <a:r>
              <a:rPr lang="en-US" altLang="en-US" dirty="0"/>
              <a:t> (</a:t>
            </a:r>
            <a:r>
              <a:rPr lang="en-US" altLang="en-US" i="1" dirty="0" err="1"/>
              <a:t>dept_name</a:t>
            </a:r>
            <a:r>
              <a:rPr lang="en-US" altLang="en-US" i="1" dirty="0"/>
              <a:t> </a:t>
            </a:r>
            <a:r>
              <a:rPr lang="en-US" altLang="en-US" dirty="0"/>
              <a:t>) &gt; 12</a:t>
            </a:r>
            <a:endParaRPr lang="en-US" altLang="en-US" i="1" dirty="0"/>
          </a:p>
        </p:txBody>
      </p:sp>
    </p:spTree>
    <p:extLst>
      <p:ext uri="{BB962C8B-B14F-4D97-AF65-F5344CB8AC3E}">
        <p14:creationId xmlns:p14="http://schemas.microsoft.com/office/powerpoint/2010/main" val="361303656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282"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Table Functions</a:t>
            </a:r>
          </a:p>
        </p:txBody>
      </p:sp>
      <p:sp>
        <p:nvSpPr>
          <p:cNvPr id="38915" name="Rectangle 3"/>
          <p:cNvSpPr>
            <a:spLocks noGrp="1" noChangeArrowheads="1"/>
          </p:cNvSpPr>
          <p:nvPr>
            <p:ph type="body" idx="1"/>
          </p:nvPr>
        </p:nvSpPr>
        <p:spPr>
          <a:xfrm>
            <a:off x="1719263" y="847725"/>
            <a:ext cx="6272213" cy="4131469"/>
          </a:xfrm>
        </p:spPr>
        <p:txBody>
          <a:bodyPr/>
          <a:lstStyle/>
          <a:p>
            <a:pPr>
              <a:defRPr/>
            </a:pPr>
            <a:r>
              <a:rPr lang="en-US" altLang="en-US" dirty="0"/>
              <a:t>The SQL standard supports functions that can return tables as results; such functions are called </a:t>
            </a:r>
            <a:r>
              <a:rPr lang="en-US" altLang="en-US" b="1" dirty="0">
                <a:solidFill>
                  <a:srgbClr val="002060"/>
                </a:solidFill>
              </a:rPr>
              <a:t>table functions</a:t>
            </a:r>
          </a:p>
          <a:p>
            <a:pPr>
              <a:defRPr/>
            </a:pPr>
            <a:r>
              <a:rPr lang="en-US" altLang="en-US" dirty="0"/>
              <a:t>Example: Return all instructors in a given department</a:t>
            </a:r>
          </a:p>
          <a:p>
            <a:pPr>
              <a:buFont typeface="Monotype Sorts" charset="2"/>
              <a:buNone/>
              <a:defRPr/>
            </a:pPr>
            <a:r>
              <a:rPr lang="en-US" altLang="en-US" dirty="0"/>
              <a:t>	</a:t>
            </a:r>
            <a:r>
              <a:rPr lang="en-US" altLang="en-US" b="1" dirty="0"/>
              <a:t>create</a:t>
            </a:r>
            <a:r>
              <a:rPr lang="en-US" altLang="en-US" dirty="0"/>
              <a:t> </a:t>
            </a:r>
            <a:r>
              <a:rPr lang="en-US" altLang="en-US" b="1" dirty="0"/>
              <a:t>function</a:t>
            </a:r>
            <a:r>
              <a:rPr lang="en-US" altLang="en-US" dirty="0"/>
              <a:t> </a:t>
            </a:r>
            <a:r>
              <a:rPr lang="en-US" altLang="en-US" i="1" dirty="0" err="1"/>
              <a:t>instructor_of</a:t>
            </a:r>
            <a:r>
              <a:rPr lang="en-US" altLang="en-US" dirty="0"/>
              <a:t> (</a:t>
            </a:r>
            <a:r>
              <a:rPr lang="en-US" altLang="en-US" i="1" dirty="0"/>
              <a:t>dept_name</a:t>
            </a:r>
            <a:r>
              <a:rPr lang="en-US" altLang="en-US" dirty="0"/>
              <a:t> </a:t>
            </a:r>
            <a:r>
              <a:rPr lang="en-US" altLang="en-US" b="1" dirty="0"/>
              <a:t>char</a:t>
            </a:r>
            <a:r>
              <a:rPr lang="en-US" altLang="en-US" dirty="0"/>
              <a:t>(20))</a:t>
            </a:r>
          </a:p>
          <a:p>
            <a:pPr>
              <a:buFont typeface="Monotype Sorts" charset="2"/>
              <a:buNone/>
              <a:defRPr/>
            </a:pPr>
            <a:r>
              <a:rPr lang="en-US" altLang="en-US" dirty="0"/>
              <a:t>		</a:t>
            </a:r>
            <a:r>
              <a:rPr lang="en-US" altLang="en-US" b="1" dirty="0"/>
              <a:t>returns</a:t>
            </a:r>
            <a:r>
              <a:rPr lang="en-US" altLang="en-US" dirty="0"/>
              <a:t> </a:t>
            </a:r>
            <a:r>
              <a:rPr lang="en-US" altLang="en-US" b="1" dirty="0"/>
              <a:t>table  </a:t>
            </a:r>
            <a:r>
              <a:rPr lang="en-US" altLang="en-US" dirty="0"/>
              <a:t>(</a:t>
            </a:r>
            <a:r>
              <a:rPr lang="en-US" altLang="en-US" b="1" dirty="0"/>
              <a:t> </a:t>
            </a:r>
            <a:r>
              <a:rPr lang="en-US" altLang="en-US" dirty="0"/>
              <a:t> </a:t>
            </a:r>
          </a:p>
          <a:p>
            <a:pPr>
              <a:buFont typeface="Monotype Sorts" charset="2"/>
              <a:buNone/>
              <a:defRPr/>
            </a:pPr>
            <a:r>
              <a:rPr lang="en-US" altLang="en-US" dirty="0"/>
              <a:t>                        </a:t>
            </a:r>
            <a:r>
              <a:rPr lang="en-US" altLang="en-US" i="1" dirty="0"/>
              <a:t>ID </a:t>
            </a:r>
            <a:r>
              <a:rPr lang="en-US" altLang="en-US" b="1" dirty="0" err="1"/>
              <a:t>varchar</a:t>
            </a:r>
            <a:r>
              <a:rPr lang="en-US" altLang="en-US" dirty="0"/>
              <a:t>(5),</a:t>
            </a:r>
            <a:br>
              <a:rPr lang="en-US" altLang="en-US" dirty="0"/>
            </a:br>
            <a:r>
              <a:rPr lang="en-US" altLang="en-US" dirty="0"/>
              <a:t>	          </a:t>
            </a:r>
            <a:r>
              <a:rPr lang="en-US" altLang="en-US" i="1" dirty="0"/>
              <a:t>name</a:t>
            </a:r>
            <a:r>
              <a:rPr lang="en-US" altLang="en-US" dirty="0"/>
              <a:t> </a:t>
            </a:r>
            <a:r>
              <a:rPr lang="en-US" altLang="en-US" b="1" dirty="0" err="1"/>
              <a:t>varchar</a:t>
            </a:r>
            <a:r>
              <a:rPr lang="en-US" altLang="en-US" dirty="0"/>
              <a:t>(20),</a:t>
            </a:r>
            <a:br>
              <a:rPr lang="en-US" altLang="en-US" dirty="0"/>
            </a:br>
            <a:r>
              <a:rPr lang="en-US" altLang="en-US" dirty="0"/>
              <a:t>                   </a:t>
            </a:r>
            <a:r>
              <a:rPr lang="en-US" altLang="en-US" i="1" dirty="0"/>
              <a:t>dept_name</a:t>
            </a:r>
            <a:r>
              <a:rPr lang="en-US" altLang="en-US" dirty="0"/>
              <a:t> </a:t>
            </a:r>
            <a:r>
              <a:rPr lang="en-US" altLang="en-US" b="1" dirty="0" err="1"/>
              <a:t>varchar</a:t>
            </a:r>
            <a:r>
              <a:rPr lang="en-US" altLang="en-US" dirty="0"/>
              <a:t>(20),</a:t>
            </a:r>
            <a:br>
              <a:rPr lang="en-US" altLang="en-US" dirty="0"/>
            </a:br>
            <a:r>
              <a:rPr lang="en-US" altLang="en-US" dirty="0"/>
              <a:t>	          </a:t>
            </a:r>
            <a:r>
              <a:rPr lang="en-US" altLang="en-US" i="1" dirty="0"/>
              <a:t>salary</a:t>
            </a:r>
            <a:r>
              <a:rPr lang="en-US" altLang="en-US" dirty="0"/>
              <a:t> </a:t>
            </a:r>
            <a:r>
              <a:rPr lang="en-US" altLang="en-US" b="1" dirty="0"/>
              <a:t>numeric</a:t>
            </a:r>
            <a:r>
              <a:rPr lang="en-US" altLang="en-US" dirty="0"/>
              <a:t>(8,2))</a:t>
            </a:r>
          </a:p>
          <a:p>
            <a:pPr>
              <a:buFont typeface="Monotype Sorts" charset="2"/>
              <a:buNone/>
              <a:defRPr/>
            </a:pPr>
            <a:r>
              <a:rPr lang="en-US" altLang="en-US" dirty="0"/>
              <a:t>	         </a:t>
            </a:r>
            <a:r>
              <a:rPr lang="en-US" altLang="en-US" b="1" dirty="0"/>
              <a:t>return</a:t>
            </a:r>
            <a:r>
              <a:rPr lang="en-US" altLang="en-US" dirty="0"/>
              <a:t> </a:t>
            </a:r>
            <a:r>
              <a:rPr lang="en-US" altLang="en-US" b="1" dirty="0"/>
              <a:t>table</a:t>
            </a:r>
            <a:br>
              <a:rPr lang="en-US" altLang="en-US" dirty="0"/>
            </a:br>
            <a:r>
              <a:rPr lang="en-US" altLang="en-US" dirty="0"/>
              <a:t>	         (</a:t>
            </a:r>
            <a:r>
              <a:rPr lang="en-US" altLang="en-US" b="1" dirty="0"/>
              <a:t>select</a:t>
            </a:r>
            <a:r>
              <a:rPr lang="en-US" altLang="en-US" dirty="0"/>
              <a:t> </a:t>
            </a:r>
            <a:r>
              <a:rPr lang="en-US" altLang="en-US" i="1" dirty="0"/>
              <a:t>ID, name, dept_name, salary</a:t>
            </a:r>
            <a:br>
              <a:rPr lang="en-US" altLang="en-US" dirty="0"/>
            </a:br>
            <a:r>
              <a:rPr lang="en-US" altLang="en-US" dirty="0"/>
              <a:t>	          </a:t>
            </a:r>
            <a:r>
              <a:rPr lang="en-US" altLang="en-US" b="1" dirty="0"/>
              <a:t>from</a:t>
            </a:r>
            <a:r>
              <a:rPr lang="en-US" altLang="en-US" dirty="0"/>
              <a:t> </a:t>
            </a:r>
            <a:r>
              <a:rPr lang="en-US" altLang="en-US" i="1" dirty="0"/>
              <a:t>instructor</a:t>
            </a:r>
            <a:br>
              <a:rPr lang="en-US" altLang="en-US" i="1" dirty="0"/>
            </a:br>
            <a:r>
              <a:rPr lang="en-US" altLang="en-US" dirty="0"/>
              <a:t>	          </a:t>
            </a:r>
            <a:r>
              <a:rPr lang="en-US" altLang="en-US" b="1" dirty="0"/>
              <a:t>where</a:t>
            </a:r>
            <a:r>
              <a:rPr lang="en-US" altLang="en-US" i="1" dirty="0"/>
              <a:t> </a:t>
            </a:r>
            <a:r>
              <a:rPr lang="en-US" altLang="en-US" i="1" dirty="0" err="1"/>
              <a:t>instructor.dept_name</a:t>
            </a:r>
            <a:r>
              <a:rPr lang="en-US" altLang="en-US" i="1" dirty="0"/>
              <a:t> = </a:t>
            </a:r>
            <a:r>
              <a:rPr lang="en-US" altLang="en-US" i="1" dirty="0" err="1"/>
              <a:t>instructor_of.dept_name</a:t>
            </a:r>
            <a:r>
              <a:rPr lang="en-US" altLang="en-US" dirty="0"/>
              <a:t>)</a:t>
            </a:r>
          </a:p>
          <a:p>
            <a:pPr>
              <a:defRPr/>
            </a:pPr>
            <a:r>
              <a:rPr lang="en-US" altLang="en-US" dirty="0"/>
              <a:t>Usage</a:t>
            </a:r>
          </a:p>
          <a:p>
            <a:pPr>
              <a:buFont typeface="Monotype Sorts" charset="2"/>
              <a:buNone/>
              <a:defRPr/>
            </a:pPr>
            <a:r>
              <a:rPr lang="en-US" altLang="en-US" dirty="0"/>
              <a:t>		</a:t>
            </a:r>
            <a:r>
              <a:rPr lang="en-US" altLang="en-US" b="1" dirty="0"/>
              <a:t>select *</a:t>
            </a:r>
            <a:br>
              <a:rPr lang="en-US" altLang="en-US" b="1" dirty="0"/>
            </a:br>
            <a:r>
              <a:rPr lang="en-US" altLang="en-US" b="1" dirty="0"/>
              <a:t>	from table </a:t>
            </a:r>
            <a:r>
              <a:rPr lang="en-US" altLang="en-US" dirty="0"/>
              <a:t>(</a:t>
            </a:r>
            <a:r>
              <a:rPr lang="en-US" altLang="en-US" i="1" dirty="0" err="1"/>
              <a:t>instructor_of</a:t>
            </a:r>
            <a:r>
              <a:rPr lang="en-US" altLang="en-US" i="1" dirty="0"/>
              <a:t> </a:t>
            </a:r>
            <a:r>
              <a:rPr lang="en-US" altLang="en-US" dirty="0"/>
              <a:t>(</a:t>
            </a:r>
            <a:r>
              <a:rPr lang="en-US" altLang="ja-JP" dirty="0"/>
              <a:t>'Music'))</a:t>
            </a:r>
            <a:endParaRPr lang="en-US" altLang="en-US" dirty="0"/>
          </a:p>
        </p:txBody>
      </p:sp>
    </p:spTree>
    <p:extLst>
      <p:ext uri="{BB962C8B-B14F-4D97-AF65-F5344CB8AC3E}">
        <p14:creationId xmlns:p14="http://schemas.microsoft.com/office/powerpoint/2010/main" val="9895794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Procedures</a:t>
            </a:r>
          </a:p>
        </p:txBody>
      </p:sp>
      <p:sp>
        <p:nvSpPr>
          <p:cNvPr id="8" name="TextBox 11">
            <a:extLst>
              <a:ext uri="{FF2B5EF4-FFF2-40B4-BE49-F238E27FC236}">
                <a16:creationId xmlns:a16="http://schemas.microsoft.com/office/drawing/2014/main" id="{C03DC01A-0564-1E46-BF79-036E0E417AAC}"/>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kumimoji="0" lang="en-US" altLang="en-US" sz="105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ct val="100000"/>
                </a:lnSpc>
                <a:spcBef>
                  <a:spcPct val="0"/>
                </a:spcBef>
                <a:spcAft>
                  <a:spcPct val="0"/>
                </a:spcAft>
                <a:buClrTx/>
                <a:buSzTx/>
                <a:buFontTx/>
                <a:buNone/>
                <a:tabLst/>
                <a:defRPr/>
              </a:pPr>
              <a:t>17</a:t>
            </a:fld>
            <a:r>
              <a:rPr kumimoji="0" lang="en-US" altLang="en-US" sz="105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105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1050" b="1" i="0" u="none" strike="noStrike" kern="1200" cap="none" spc="0" normalizeH="0" baseline="0" noProof="0" dirty="0">
                <a:ln>
                  <a:noFill/>
                </a:ln>
                <a:solidFill>
                  <a:prstClr val="white"/>
                </a:solidFill>
                <a:effectLst/>
                <a:uLnTx/>
                <a:uFillTx/>
                <a:latin typeface="Calibri" charset="0"/>
                <a:ea typeface="ＭＳ Ｐゴシック" charset="-128"/>
                <a:cs typeface="+mn-cs"/>
              </a:rPr>
              <a:t> Introduction to Databases (S22): </a:t>
            </a:r>
            <a:r>
              <a:rPr kumimoji="0" lang="en-US" altLang="en-US" sz="1050" b="0" i="1" u="none" strike="noStrike" kern="1200" cap="none" spc="0" normalizeH="0" baseline="0" noProof="0" dirty="0">
                <a:ln>
                  <a:noFill/>
                </a:ln>
                <a:solidFill>
                  <a:prstClr val="white"/>
                </a:solidFill>
                <a:effectLst/>
                <a:uLnTx/>
                <a:uFillTx/>
                <a:latin typeface="Calibri" charset="0"/>
                <a:ea typeface="ＭＳ Ｐゴシック" charset="-128"/>
                <a:cs typeface="+mn-cs"/>
              </a:rPr>
              <a:t>Lecture 7: ER, Relational, SQL (End)	</a:t>
            </a:r>
            <a:r>
              <a:rPr kumimoji="0" lang="de-DE" altLang="en-US" sz="1050" b="0" i="1" u="none" strike="noStrike" kern="1200" cap="none" spc="0" normalizeH="0" baseline="0" noProof="0" dirty="0">
                <a:ln>
                  <a:noFill/>
                </a:ln>
                <a:solidFill>
                  <a:prstClr val="white"/>
                </a:solidFill>
                <a:effectLst/>
                <a:uLnTx/>
                <a:uFillTx/>
                <a:latin typeface="Calibri" charset="0"/>
                <a:ea typeface="ＭＳ Ｐゴシック" charset="-128"/>
                <a:cs typeface="+mn-cs"/>
              </a:rPr>
              <a:t>© Donald F. Ferguson, 2022</a:t>
            </a:r>
            <a:endParaRPr kumimoji="0" lang="en-US" altLang="en-US" sz="105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4807895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SQL Procedures</a:t>
            </a:r>
            <a:endParaRPr lang="en-US" altLang="en-US" sz="2400" dirty="0">
              <a:effectLst>
                <a:outerShdw blurRad="38100" dist="38100" dir="2700000" algn="tl">
                  <a:srgbClr val="C0C0C0"/>
                </a:outerShdw>
              </a:effectLst>
            </a:endParaRPr>
          </a:p>
        </p:txBody>
      </p:sp>
      <p:sp>
        <p:nvSpPr>
          <p:cNvPr id="7170" name="Rectangle 3"/>
          <p:cNvSpPr>
            <a:spLocks noGrp="1" noChangeArrowheads="1"/>
          </p:cNvSpPr>
          <p:nvPr>
            <p:ph idx="1"/>
          </p:nvPr>
        </p:nvSpPr>
        <p:spPr>
          <a:xfrm>
            <a:off x="1719264" y="820343"/>
            <a:ext cx="5835634" cy="3677840"/>
          </a:xfrm>
        </p:spPr>
        <p:txBody>
          <a:bodyPr vert="horz" wrap="square" lIns="68580" tIns="45720" rIns="91440" bIns="45720" numCol="1" anchor="t" anchorCtr="0" compatLnSpc="1">
            <a:prstTxWarp prst="textNoShape">
              <a:avLst/>
            </a:prstTxWarp>
          </a:bodyPr>
          <a:lstStyle/>
          <a:p>
            <a:r>
              <a:rPr lang="en-US" altLang="en-US" dirty="0"/>
              <a:t>The </a:t>
            </a:r>
            <a:r>
              <a:rPr lang="en-US" altLang="en-US" i="1" dirty="0" err="1"/>
              <a:t>dept_count</a:t>
            </a:r>
            <a:r>
              <a:rPr lang="en-US" altLang="en-US" i="1" dirty="0"/>
              <a:t> </a:t>
            </a:r>
            <a:r>
              <a:rPr lang="en-US" altLang="en-US" dirty="0"/>
              <a:t>function could instead be written as procedure:</a:t>
            </a:r>
          </a:p>
          <a:p>
            <a:pPr>
              <a:buFont typeface="Monotype Sorts" charset="2"/>
              <a:buNone/>
            </a:pPr>
            <a:r>
              <a:rPr lang="en-US" altLang="en-US" b="1" dirty="0"/>
              <a:t>	create procedure </a:t>
            </a:r>
            <a:r>
              <a:rPr lang="en-US" altLang="en-US" i="1" dirty="0" err="1"/>
              <a:t>dept_count_proc</a:t>
            </a:r>
            <a:r>
              <a:rPr lang="en-US" altLang="en-US" i="1" dirty="0"/>
              <a:t> </a:t>
            </a:r>
            <a:r>
              <a:rPr lang="en-US" altLang="en-US" dirty="0"/>
              <a:t>(</a:t>
            </a:r>
            <a:r>
              <a:rPr lang="en-US" altLang="en-US" b="1" dirty="0"/>
              <a:t>in </a:t>
            </a:r>
            <a:r>
              <a:rPr lang="en-US" altLang="en-US" i="1" dirty="0"/>
              <a:t>dept_name </a:t>
            </a:r>
            <a:r>
              <a:rPr lang="en-US" altLang="en-US" b="1" dirty="0" err="1"/>
              <a:t>varchar</a:t>
            </a:r>
            <a:r>
              <a:rPr lang="en-US" altLang="en-US" dirty="0"/>
              <a:t>(20), </a:t>
            </a:r>
            <a:br>
              <a:rPr lang="en-US" altLang="en-US" dirty="0"/>
            </a:br>
            <a:r>
              <a:rPr lang="en-US" altLang="en-US" dirty="0"/>
              <a:t>                                                           </a:t>
            </a:r>
            <a:r>
              <a:rPr lang="en-US" altLang="en-US" b="1" dirty="0"/>
              <a:t>out </a:t>
            </a:r>
            <a:r>
              <a:rPr lang="en-US" altLang="en-US" i="1" dirty="0" err="1"/>
              <a:t>d_count</a:t>
            </a:r>
            <a:r>
              <a:rPr lang="en-US" altLang="en-US" i="1" dirty="0"/>
              <a:t> </a:t>
            </a:r>
            <a:r>
              <a:rPr lang="en-US" altLang="en-US" b="1" dirty="0"/>
              <a:t>integer)</a:t>
            </a:r>
            <a:br>
              <a:rPr lang="en-US" altLang="en-US" b="1" dirty="0"/>
            </a:br>
            <a:r>
              <a:rPr lang="en-US" altLang="en-US" b="1" dirty="0"/>
              <a:t>   begin</a:t>
            </a:r>
          </a:p>
          <a:p>
            <a:pPr>
              <a:buFont typeface="Monotype Sorts" charset="2"/>
              <a:buNone/>
            </a:pPr>
            <a:r>
              <a:rPr lang="en-US" altLang="en-US" b="1" dirty="0"/>
              <a:t>	       select count</a:t>
            </a:r>
            <a:r>
              <a:rPr lang="en-US" altLang="en-US" dirty="0"/>
              <a:t>(</a:t>
            </a:r>
            <a:r>
              <a:rPr lang="en-US" altLang="en-US" i="1" dirty="0"/>
              <a:t>*</a:t>
            </a:r>
            <a:r>
              <a:rPr lang="en-US" altLang="en-US" dirty="0"/>
              <a:t>) </a:t>
            </a:r>
            <a:r>
              <a:rPr lang="en-US" altLang="en-US" b="1" dirty="0"/>
              <a:t>into </a:t>
            </a:r>
            <a:r>
              <a:rPr lang="en-US" altLang="en-US" i="1" dirty="0" err="1"/>
              <a:t>d_count</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err="1"/>
              <a:t>instructor.dept_name</a:t>
            </a:r>
            <a:r>
              <a:rPr lang="en-US" altLang="en-US" i="1" dirty="0"/>
              <a:t> = </a:t>
            </a:r>
            <a:r>
              <a:rPr lang="en-US" altLang="en-US" i="1" dirty="0" err="1"/>
              <a:t>dept_count_proc.dept_name</a:t>
            </a:r>
            <a:endParaRPr lang="en-US" altLang="en-US" i="1" dirty="0"/>
          </a:p>
          <a:p>
            <a:pPr>
              <a:buFont typeface="Monotype Sorts" charset="2"/>
              <a:buNone/>
            </a:pPr>
            <a:r>
              <a:rPr lang="en-US" altLang="en-US" i="1" dirty="0"/>
              <a:t>        </a:t>
            </a:r>
            <a:r>
              <a:rPr lang="en-US" altLang="en-US" b="1" dirty="0"/>
              <a:t>end</a:t>
            </a:r>
            <a:endParaRPr lang="en-US" altLang="en-US" dirty="0"/>
          </a:p>
          <a:p>
            <a:r>
              <a:rPr lang="en-US" altLang="en-US" dirty="0"/>
              <a:t>The keywords </a:t>
            </a:r>
            <a:r>
              <a:rPr lang="en-US" altLang="en-US" b="1" dirty="0"/>
              <a:t>in</a:t>
            </a:r>
            <a:r>
              <a:rPr lang="en-US" altLang="en-US" dirty="0"/>
              <a:t> and  </a:t>
            </a:r>
            <a:r>
              <a:rPr lang="en-US" altLang="en-US" b="1" dirty="0"/>
              <a:t>out  </a:t>
            </a:r>
            <a:r>
              <a:rPr lang="en-US" altLang="en-US" dirty="0"/>
              <a:t>are parameters that are expected to have values assigned to them and parameters whose values are set in the procedure in order to return results.</a:t>
            </a:r>
          </a:p>
          <a:p>
            <a:r>
              <a:rPr lang="en-US" altLang="en-US" dirty="0"/>
              <a:t>Procedures can be invoked either from an SQL procedure or from embedded SQL, using the </a:t>
            </a:r>
            <a:r>
              <a:rPr lang="en-US" altLang="en-US" b="1" dirty="0"/>
              <a:t>call</a:t>
            </a:r>
            <a:r>
              <a:rPr lang="en-US" altLang="en-US" dirty="0"/>
              <a:t> statement.</a:t>
            </a:r>
          </a:p>
          <a:p>
            <a:pPr>
              <a:buFont typeface="Monotype Sorts" charset="2"/>
              <a:buNone/>
            </a:pPr>
            <a:r>
              <a:rPr lang="en-US" altLang="en-US" b="1" dirty="0"/>
              <a:t>		declare </a:t>
            </a:r>
            <a:r>
              <a:rPr lang="en-US" altLang="en-US" i="1" dirty="0" err="1"/>
              <a:t>d_count</a:t>
            </a:r>
            <a:r>
              <a:rPr lang="en-US" altLang="en-US" i="1" dirty="0"/>
              <a:t> </a:t>
            </a:r>
            <a:r>
              <a:rPr lang="en-US" altLang="en-US" b="1" dirty="0"/>
              <a:t>integer</a:t>
            </a:r>
            <a:r>
              <a:rPr lang="en-US" altLang="en-US" dirty="0"/>
              <a:t>;</a:t>
            </a:r>
            <a:br>
              <a:rPr lang="en-US" altLang="en-US" dirty="0"/>
            </a:br>
            <a:r>
              <a:rPr lang="en-US" altLang="en-US" dirty="0"/>
              <a:t>	</a:t>
            </a:r>
            <a:r>
              <a:rPr lang="en-US" altLang="en-US" b="1" dirty="0"/>
              <a:t>call </a:t>
            </a:r>
            <a:r>
              <a:rPr lang="en-US" altLang="en-US" i="1" dirty="0" err="1"/>
              <a:t>dept_count_proc</a:t>
            </a:r>
            <a:r>
              <a:rPr lang="en-US" altLang="en-US" dirty="0"/>
              <a:t>( </a:t>
            </a:r>
            <a:r>
              <a:rPr lang="en-US" altLang="ja-JP" dirty="0"/>
              <a:t>'Physics', </a:t>
            </a:r>
            <a:r>
              <a:rPr lang="en-US" altLang="ja-JP" i="1" dirty="0" err="1"/>
              <a:t>d_count</a:t>
            </a:r>
            <a:r>
              <a:rPr lang="en-US" altLang="ja-JP" dirty="0"/>
              <a:t>);</a:t>
            </a:r>
          </a:p>
          <a:p>
            <a:pPr>
              <a:buFont typeface="Monotype Sorts" charset="2"/>
              <a:buNone/>
            </a:pPr>
            <a:r>
              <a:rPr lang="en-US" altLang="en-US" dirty="0"/>
              <a:t>	</a:t>
            </a:r>
          </a:p>
          <a:p>
            <a:pPr indent="-274320"/>
            <a:endParaRPr lang="en-US" altLang="en-US" dirty="0"/>
          </a:p>
        </p:txBody>
      </p:sp>
    </p:spTree>
    <p:extLst>
      <p:ext uri="{BB962C8B-B14F-4D97-AF65-F5344CB8AC3E}">
        <p14:creationId xmlns:p14="http://schemas.microsoft.com/office/powerpoint/2010/main" val="1544054949"/>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SQL Procedures (Cont.)</a:t>
            </a:r>
            <a:endParaRPr lang="en-US" altLang="en-US" sz="2400" dirty="0">
              <a:effectLst>
                <a:outerShdw blurRad="38100" dist="38100" dir="2700000" algn="tl">
                  <a:srgbClr val="C0C0C0"/>
                </a:outerShdw>
              </a:effectLst>
            </a:endParaRPr>
          </a:p>
        </p:txBody>
      </p:sp>
      <p:sp>
        <p:nvSpPr>
          <p:cNvPr id="7170" name="Rectangle 3"/>
          <p:cNvSpPr>
            <a:spLocks noGrp="1" noChangeArrowheads="1"/>
          </p:cNvSpPr>
          <p:nvPr>
            <p:ph idx="1"/>
          </p:nvPr>
        </p:nvSpPr>
        <p:spPr>
          <a:xfrm>
            <a:off x="1719263" y="820343"/>
            <a:ext cx="5729102" cy="1383539"/>
          </a:xfrm>
        </p:spPr>
        <p:txBody>
          <a:bodyPr vert="horz" wrap="square" lIns="68580" tIns="45720" rIns="91440" bIns="45720" numCol="1" anchor="t" anchorCtr="0" compatLnSpc="1">
            <a:prstTxWarp prst="textNoShape">
              <a:avLst/>
            </a:prstTxWarp>
          </a:bodyPr>
          <a:lstStyle/>
          <a:p>
            <a:r>
              <a:rPr lang="en-US" altLang="en-US" dirty="0"/>
              <a:t>Procedures and functions can be invoked also from dynamic SQL</a:t>
            </a:r>
          </a:p>
          <a:p>
            <a:r>
              <a:rPr lang="en-US" altLang="en-US" dirty="0"/>
              <a:t>SQL allows more than one procedure of the so long as the number of arguments of the procedures with the same name is different.</a:t>
            </a:r>
          </a:p>
          <a:p>
            <a:r>
              <a:rPr lang="en-US" altLang="en-US" dirty="0"/>
              <a:t>The name, along with the number of arguments, is used to identify the procedure. </a:t>
            </a:r>
          </a:p>
          <a:p>
            <a:pPr indent="-274320"/>
            <a:endParaRPr lang="en-US" altLang="en-US" dirty="0"/>
          </a:p>
        </p:txBody>
      </p:sp>
    </p:spTree>
    <p:extLst>
      <p:ext uri="{BB962C8B-B14F-4D97-AF65-F5344CB8AC3E}">
        <p14:creationId xmlns:p14="http://schemas.microsoft.com/office/powerpoint/2010/main" val="2445313314"/>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Contents</a:t>
            </a:r>
            <a:endParaRPr lang="en-US" altLang="en-US" sz="1600" i="1" dirty="0">
              <a:solidFill>
                <a:schemeClr val="bg1"/>
              </a:solidFill>
            </a:endParaRPr>
          </a:p>
        </p:txBody>
      </p:sp>
      <p:sp>
        <p:nvSpPr>
          <p:cNvPr id="9" name="TextBox 11">
            <a:extLst>
              <a:ext uri="{FF2B5EF4-FFF2-40B4-BE49-F238E27FC236}">
                <a16:creationId xmlns:a16="http://schemas.microsoft.com/office/drawing/2014/main" id="{4F18387A-AF4D-0849-99C1-F243E0DEC30E}"/>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2</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7: ER, Relational, SQL (End)</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10312118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Triggers</a:t>
            </a:r>
          </a:p>
        </p:txBody>
      </p:sp>
      <p:sp>
        <p:nvSpPr>
          <p:cNvPr id="10" name="TextBox 11">
            <a:extLst>
              <a:ext uri="{FF2B5EF4-FFF2-40B4-BE49-F238E27FC236}">
                <a16:creationId xmlns:a16="http://schemas.microsoft.com/office/drawing/2014/main" id="{23A7BF01-96B5-D948-80E2-8FF79DD7C42E}"/>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kumimoji="0" lang="en-US" altLang="en-US" sz="1050" b="1" i="0" u="none" strike="noStrike" kern="1200" cap="none" spc="0" normalizeH="0" baseline="0" noProof="0">
                <a:ln>
                  <a:noFill/>
                </a:ln>
                <a:solidFill>
                  <a:srgbClr val="FFFFFF"/>
                </a:solidFill>
                <a:effectLst/>
                <a:uLnTx/>
                <a:uFillTx/>
                <a:latin typeface="Calibri" charset="0"/>
                <a:ea typeface="ＭＳ Ｐゴシック" charset="-128"/>
                <a:cs typeface="+mn-cs"/>
              </a:rPr>
              <a:pPr marL="0" marR="0" lvl="0" indent="0" algn="l" defTabSz="457200" rtl="0" eaLnBrk="1" fontAlgn="base" latinLnBrk="0" hangingPunct="1">
                <a:lnSpc>
                  <a:spcPct val="100000"/>
                </a:lnSpc>
                <a:spcBef>
                  <a:spcPct val="0"/>
                </a:spcBef>
                <a:spcAft>
                  <a:spcPct val="0"/>
                </a:spcAft>
                <a:buClrTx/>
                <a:buSzTx/>
                <a:buFontTx/>
                <a:buNone/>
                <a:tabLst/>
                <a:defRPr/>
              </a:pPr>
              <a:t>20</a:t>
            </a:fld>
            <a:r>
              <a:rPr kumimoji="0" lang="en-US" altLang="en-US" sz="1050" b="1" i="0" u="none" strike="noStrike" kern="1200" cap="none" spc="0" normalizeH="0" baseline="0" noProof="0" dirty="0">
                <a:ln>
                  <a:noFill/>
                </a:ln>
                <a:solidFill>
                  <a:srgbClr val="FFFFFF"/>
                </a:solidFill>
                <a:effectLst/>
                <a:uLnTx/>
                <a:uFillTx/>
                <a:latin typeface="Calibri" charset="0"/>
                <a:ea typeface="ＭＳ Ｐゴシック" charset="-128"/>
                <a:cs typeface="+mn-cs"/>
              </a:rPr>
              <a:t> </a:t>
            </a:r>
            <a:r>
              <a:rPr kumimoji="0" lang="en-US" altLang="en-US" sz="1050" b="0" i="0" u="none" strike="noStrike" kern="1200" cap="none" spc="0" normalizeH="0" baseline="0" noProof="0" dirty="0">
                <a:ln>
                  <a:noFill/>
                </a:ln>
                <a:solidFill>
                  <a:srgbClr val="FFFFFF"/>
                </a:solidFill>
                <a:effectLst/>
                <a:uLnTx/>
                <a:uFillTx/>
                <a:latin typeface="Calibri" charset="0"/>
                <a:ea typeface="ＭＳ Ｐゴシック" charset="-128"/>
                <a:cs typeface="+mn-cs"/>
              </a:rPr>
              <a:t>|</a:t>
            </a:r>
            <a:r>
              <a:rPr kumimoji="0" lang="en-US" altLang="en-US" sz="1050" b="1" i="0" u="none" strike="noStrike" kern="1200" cap="none" spc="0" normalizeH="0" baseline="0" noProof="0" dirty="0">
                <a:ln>
                  <a:noFill/>
                </a:ln>
                <a:solidFill>
                  <a:srgbClr val="FFFFFF"/>
                </a:solidFill>
                <a:effectLst/>
                <a:uLnTx/>
                <a:uFillTx/>
                <a:latin typeface="Calibri" charset="0"/>
                <a:ea typeface="ＭＳ Ｐゴシック" charset="-128"/>
                <a:cs typeface="+mn-cs"/>
              </a:rPr>
              <a:t> Introduction to Databases (S22): </a:t>
            </a:r>
            <a:r>
              <a:rPr kumimoji="0" lang="en-US"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rPr>
              <a:t>Lecture 7: ER, Relational, SQL (End)	</a:t>
            </a:r>
            <a:r>
              <a:rPr kumimoji="0" lang="de-DE"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rPr>
              <a:t>© Donald F. Ferguson, 2022</a:t>
            </a:r>
            <a:endParaRPr kumimoji="0" lang="en-US"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6537419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714" name="Rectangle 2"/>
          <p:cNvSpPr>
            <a:spLocks noGrp="1" noChangeArrowheads="1"/>
          </p:cNvSpPr>
          <p:nvPr>
            <p:ph type="title"/>
          </p:nvPr>
        </p:nvSpPr>
        <p:spPr/>
        <p:txBody>
          <a:bodyPr/>
          <a:lstStyle/>
          <a:p>
            <a:pPr>
              <a:defRPr/>
            </a:pPr>
            <a:r>
              <a:rPr lang="en-US" altLang="en-US" dirty="0">
                <a:effectLst>
                  <a:outerShdw blurRad="38100" dist="38100" dir="2700000" algn="tl">
                    <a:srgbClr val="C0C0C0"/>
                  </a:outerShdw>
                </a:effectLst>
              </a:rPr>
              <a:t>Triggers</a:t>
            </a:r>
          </a:p>
        </p:txBody>
      </p:sp>
      <p:sp>
        <p:nvSpPr>
          <p:cNvPr id="48131" name="Rectangle 3"/>
          <p:cNvSpPr>
            <a:spLocks noGrp="1" noChangeArrowheads="1"/>
          </p:cNvSpPr>
          <p:nvPr>
            <p:ph type="body" idx="1"/>
          </p:nvPr>
        </p:nvSpPr>
        <p:spPr>
          <a:xfrm>
            <a:off x="1719263" y="866775"/>
            <a:ext cx="5735761" cy="3625454"/>
          </a:xfrm>
        </p:spPr>
        <p:txBody>
          <a:bodyPr/>
          <a:lstStyle/>
          <a:p>
            <a:r>
              <a:rPr lang="en-US" altLang="en-US" dirty="0"/>
              <a:t>A </a:t>
            </a:r>
            <a:r>
              <a:rPr lang="en-US" altLang="en-US" b="1" dirty="0">
                <a:solidFill>
                  <a:srgbClr val="002060"/>
                </a:solidFill>
              </a:rPr>
              <a:t>trigger</a:t>
            </a:r>
            <a:r>
              <a:rPr lang="en-US" altLang="en-US" dirty="0"/>
              <a:t> is a statement that is executed automatically by the system as a side effect of a modification to the database.</a:t>
            </a:r>
          </a:p>
          <a:p>
            <a:r>
              <a:rPr lang="en-US" altLang="en-US" dirty="0"/>
              <a:t>To design a trigger mechanism, we must:</a:t>
            </a:r>
          </a:p>
          <a:p>
            <a:pPr lvl="1"/>
            <a:r>
              <a:rPr lang="en-US" altLang="en-US" dirty="0">
                <a:ea typeface="ＭＳ Ｐゴシック" panose="020B0600070205080204" pitchFamily="34" charset="-128"/>
              </a:rPr>
              <a:t>Specify the conditions under which the trigger is to be executed.</a:t>
            </a:r>
          </a:p>
          <a:p>
            <a:pPr lvl="1"/>
            <a:r>
              <a:rPr lang="en-US" altLang="en-US" dirty="0">
                <a:ea typeface="ＭＳ Ｐゴシック" panose="020B0600070205080204" pitchFamily="34" charset="-128"/>
              </a:rPr>
              <a:t>Specify the actions to be taken when the trigger executes.</a:t>
            </a:r>
          </a:p>
          <a:p>
            <a:r>
              <a:rPr lang="en-US" altLang="en-US" dirty="0"/>
              <a:t>Triggers introduced to SQL standard in SQL:1999, but supported even earlier using non-standard syntax by most databases.		</a:t>
            </a:r>
          </a:p>
          <a:p>
            <a:pPr lvl="1"/>
            <a:r>
              <a:rPr lang="en-US" altLang="en-US" dirty="0">
                <a:solidFill>
                  <a:srgbClr val="002060"/>
                </a:solidFill>
                <a:ea typeface="ＭＳ Ｐゴシック" panose="020B0600070205080204" pitchFamily="34" charset="-128"/>
              </a:rPr>
              <a:t>Syntax illustrated here may not work exactly on your database system; check the system manuals</a:t>
            </a:r>
          </a:p>
        </p:txBody>
      </p:sp>
    </p:spTree>
    <p:extLst>
      <p:ext uri="{BB962C8B-B14F-4D97-AF65-F5344CB8AC3E}">
        <p14:creationId xmlns:p14="http://schemas.microsoft.com/office/powerpoint/2010/main" val="9424800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Triggering Events and Actions in SQL</a:t>
            </a:r>
            <a:endParaRPr lang="en-US" altLang="en-US" sz="2400" dirty="0">
              <a:effectLst>
                <a:outerShdw blurRad="38100" dist="38100" dir="2700000" algn="tl">
                  <a:srgbClr val="C0C0C0"/>
                </a:outerShdw>
              </a:effectLst>
            </a:endParaRPr>
          </a:p>
        </p:txBody>
      </p:sp>
      <p:sp>
        <p:nvSpPr>
          <p:cNvPr id="7170" name="Rectangle 3"/>
          <p:cNvSpPr>
            <a:spLocks noGrp="1" noChangeArrowheads="1"/>
          </p:cNvSpPr>
          <p:nvPr>
            <p:ph idx="1"/>
          </p:nvPr>
        </p:nvSpPr>
        <p:spPr>
          <a:xfrm>
            <a:off x="1719264" y="820343"/>
            <a:ext cx="5789026" cy="3677840"/>
          </a:xfrm>
        </p:spPr>
        <p:txBody>
          <a:bodyPr vert="horz" wrap="square" lIns="68580" tIns="45720" rIns="91440" bIns="45720" numCol="1" anchor="t" anchorCtr="0" compatLnSpc="1">
            <a:prstTxWarp prst="textNoShape">
              <a:avLst/>
            </a:prstTxWarp>
          </a:bodyPr>
          <a:lstStyle/>
          <a:p>
            <a:pPr>
              <a:lnSpc>
                <a:spcPct val="90000"/>
              </a:lnSpc>
            </a:pPr>
            <a:r>
              <a:rPr lang="en-US" altLang="en-US" dirty="0"/>
              <a:t>Triggering event can be </a:t>
            </a:r>
            <a:r>
              <a:rPr lang="en-US" altLang="en-US" b="1" dirty="0"/>
              <a:t>insert</a:t>
            </a:r>
            <a:r>
              <a:rPr lang="en-US" altLang="en-US" dirty="0"/>
              <a:t>, </a:t>
            </a:r>
            <a:r>
              <a:rPr lang="en-US" altLang="en-US" b="1" dirty="0"/>
              <a:t>delete</a:t>
            </a:r>
            <a:r>
              <a:rPr lang="en-US" altLang="en-US" dirty="0"/>
              <a:t> or </a:t>
            </a:r>
            <a:r>
              <a:rPr lang="en-US" altLang="en-US" b="1" dirty="0"/>
              <a:t>update</a:t>
            </a:r>
          </a:p>
          <a:p>
            <a:pPr>
              <a:lnSpc>
                <a:spcPct val="90000"/>
              </a:lnSpc>
            </a:pPr>
            <a:r>
              <a:rPr lang="en-US" altLang="en-US" dirty="0"/>
              <a:t>Triggers on update can be restricted to specific attributes</a:t>
            </a:r>
          </a:p>
          <a:p>
            <a:pPr lvl="1">
              <a:lnSpc>
                <a:spcPct val="90000"/>
              </a:lnSpc>
            </a:pPr>
            <a:r>
              <a:rPr lang="en-US" altLang="en-US" dirty="0">
                <a:ea typeface="ＭＳ Ｐゴシック" panose="020B0600070205080204" pitchFamily="34" charset="-128"/>
              </a:rPr>
              <a:t>For example, </a:t>
            </a:r>
            <a:r>
              <a:rPr lang="en-US" altLang="en-US" b="1" dirty="0">
                <a:ea typeface="ＭＳ Ｐゴシック" panose="020B0600070205080204" pitchFamily="34" charset="-128"/>
              </a:rPr>
              <a:t> after update of </a:t>
            </a:r>
            <a:r>
              <a:rPr lang="en-US" altLang="en-US" i="1" dirty="0">
                <a:ea typeface="ＭＳ Ｐゴシック" panose="020B0600070205080204" pitchFamily="34" charset="-128"/>
              </a:rPr>
              <a:t>takes </a:t>
            </a:r>
            <a:r>
              <a:rPr lang="en-US" altLang="en-US" b="1" dirty="0">
                <a:ea typeface="ＭＳ Ｐゴシック" panose="020B0600070205080204" pitchFamily="34" charset="-128"/>
              </a:rPr>
              <a:t>on</a:t>
            </a:r>
            <a:r>
              <a:rPr lang="en-US" altLang="en-US" i="1" dirty="0">
                <a:ea typeface="ＭＳ Ｐゴシック" panose="020B0600070205080204" pitchFamily="34" charset="-128"/>
              </a:rPr>
              <a:t> grade</a:t>
            </a:r>
          </a:p>
          <a:p>
            <a:pPr>
              <a:lnSpc>
                <a:spcPct val="90000"/>
              </a:lnSpc>
            </a:pPr>
            <a:r>
              <a:rPr lang="en-US" altLang="en-US" dirty="0"/>
              <a:t>Values of attributes before and after an update can be referenced</a:t>
            </a:r>
          </a:p>
          <a:p>
            <a:pPr lvl="1">
              <a:lnSpc>
                <a:spcPct val="90000"/>
              </a:lnSpc>
            </a:pPr>
            <a:r>
              <a:rPr lang="en-US" altLang="en-US" b="1" dirty="0">
                <a:ea typeface="ＭＳ Ｐゴシック" panose="020B0600070205080204" pitchFamily="34" charset="-128"/>
              </a:rPr>
              <a:t>referencing old row as</a:t>
            </a:r>
            <a:r>
              <a:rPr lang="en-US" altLang="en-US" dirty="0">
                <a:ea typeface="ＭＳ Ｐゴシック" panose="020B0600070205080204" pitchFamily="34" charset="-128"/>
              </a:rPr>
              <a:t>   </a:t>
            </a:r>
            <a:r>
              <a:rPr lang="en-US" altLang="en-US" b="1" dirty="0">
                <a:ea typeface="ＭＳ Ｐゴシック" panose="020B0600070205080204" pitchFamily="34" charset="-128"/>
              </a:rPr>
              <a:t>: </a:t>
            </a:r>
            <a:r>
              <a:rPr lang="en-US" altLang="en-US" dirty="0">
                <a:ea typeface="ＭＳ Ｐゴシック" panose="020B0600070205080204" pitchFamily="34" charset="-128"/>
              </a:rPr>
              <a:t> for deletes and updates</a:t>
            </a:r>
          </a:p>
          <a:p>
            <a:pPr lvl="1">
              <a:lnSpc>
                <a:spcPct val="90000"/>
              </a:lnSpc>
            </a:pPr>
            <a:r>
              <a:rPr lang="en-US" altLang="en-US" b="1" dirty="0">
                <a:ea typeface="ＭＳ Ｐゴシック" panose="020B0600070205080204" pitchFamily="34" charset="-128"/>
              </a:rPr>
              <a:t>referencing new row as  : </a:t>
            </a:r>
            <a:r>
              <a:rPr lang="en-US" altLang="en-US" dirty="0">
                <a:ea typeface="ＭＳ Ｐゴシック" panose="020B0600070205080204" pitchFamily="34" charset="-128"/>
              </a:rPr>
              <a:t>for inserts and updates</a:t>
            </a:r>
            <a:endParaRPr lang="en-US" altLang="en-US" b="1" dirty="0">
              <a:ea typeface="ＭＳ Ｐゴシック" panose="020B0600070205080204" pitchFamily="34" charset="-128"/>
            </a:endParaRPr>
          </a:p>
          <a:p>
            <a:pPr>
              <a:lnSpc>
                <a:spcPct val="90000"/>
              </a:lnSpc>
            </a:pPr>
            <a:r>
              <a:rPr lang="en-US" altLang="en-US" dirty="0"/>
              <a:t>Triggers can be activated before an event, which can serve as extra constraints.  For example,  convert blank grades to null.</a:t>
            </a:r>
          </a:p>
          <a:p>
            <a:pPr>
              <a:lnSpc>
                <a:spcPct val="90000"/>
              </a:lnSpc>
              <a:buFont typeface="Monotype Sorts" charset="2"/>
              <a:buNone/>
            </a:pPr>
            <a:r>
              <a:rPr lang="en-US" altLang="en-US" sz="600" dirty="0"/>
              <a:t> </a:t>
            </a:r>
          </a:p>
          <a:p>
            <a:pPr>
              <a:lnSpc>
                <a:spcPct val="80000"/>
              </a:lnSpc>
              <a:buFont typeface="Monotype Sorts" charset="2"/>
              <a:buNone/>
            </a:pPr>
            <a:r>
              <a:rPr lang="en-US" altLang="en-US" b="1" dirty="0"/>
              <a:t>		create trigger </a:t>
            </a:r>
            <a:r>
              <a:rPr lang="en-US" altLang="en-US" i="1" dirty="0" err="1"/>
              <a:t>setnull_trigger</a:t>
            </a:r>
            <a:r>
              <a:rPr lang="en-US" altLang="en-US" i="1" dirty="0"/>
              <a:t> </a:t>
            </a:r>
            <a:r>
              <a:rPr lang="en-US" altLang="en-US" b="1" dirty="0"/>
              <a:t>before update of </a:t>
            </a:r>
            <a:r>
              <a:rPr lang="en-US" altLang="en-US" i="1" dirty="0"/>
              <a:t>takes</a:t>
            </a:r>
            <a:br>
              <a:rPr lang="en-US" altLang="en-US" i="1" dirty="0"/>
            </a:br>
            <a:r>
              <a:rPr lang="en-US" altLang="en-US" b="1" dirty="0"/>
              <a:t>	referencing new row as </a:t>
            </a:r>
            <a:r>
              <a:rPr lang="en-US" altLang="en-US" i="1" dirty="0" err="1"/>
              <a:t>nrow</a:t>
            </a:r>
            <a:br>
              <a:rPr lang="en-US" altLang="en-US" i="1" dirty="0"/>
            </a:br>
            <a:r>
              <a:rPr lang="en-US" altLang="en-US" b="1" dirty="0"/>
              <a:t>	for each row</a:t>
            </a:r>
            <a:br>
              <a:rPr lang="en-US" altLang="en-US" b="1" dirty="0"/>
            </a:br>
            <a:r>
              <a:rPr lang="en-US" altLang="en-US" b="1" dirty="0"/>
              <a:t>	      when (</a:t>
            </a:r>
            <a:r>
              <a:rPr lang="en-US" altLang="en-US" i="1" dirty="0" err="1"/>
              <a:t>nrow.grade</a:t>
            </a:r>
            <a:r>
              <a:rPr lang="en-US" altLang="en-US" dirty="0"/>
              <a:t> = </a:t>
            </a:r>
            <a:r>
              <a:rPr lang="en-US" altLang="ja-JP" dirty="0"/>
              <a:t>' ')</a:t>
            </a:r>
            <a:br>
              <a:rPr lang="en-US" altLang="ja-JP" dirty="0"/>
            </a:br>
            <a:r>
              <a:rPr lang="en-US" altLang="ja-JP" dirty="0"/>
              <a:t>               </a:t>
            </a:r>
            <a:r>
              <a:rPr lang="en-US" altLang="ja-JP" b="1" dirty="0"/>
              <a:t>begin atomic</a:t>
            </a:r>
            <a:br>
              <a:rPr lang="en-US" altLang="ja-JP" i="1" dirty="0"/>
            </a:br>
            <a:r>
              <a:rPr lang="en-US" altLang="ja-JP" b="1" dirty="0"/>
              <a:t>	          set </a:t>
            </a:r>
            <a:r>
              <a:rPr lang="en-US" altLang="ja-JP" i="1" dirty="0" err="1"/>
              <a:t>nrow.grade</a:t>
            </a:r>
            <a:r>
              <a:rPr lang="en-US" altLang="ja-JP" i="1" dirty="0"/>
              <a:t> </a:t>
            </a:r>
            <a:r>
              <a:rPr lang="en-US" altLang="ja-JP" dirty="0"/>
              <a:t>= </a:t>
            </a:r>
            <a:r>
              <a:rPr lang="en-US" altLang="ja-JP" b="1" dirty="0"/>
              <a:t>null;</a:t>
            </a:r>
            <a:br>
              <a:rPr lang="en-US" altLang="ja-JP" b="1" dirty="0"/>
            </a:br>
            <a:r>
              <a:rPr lang="en-US" altLang="ja-JP" b="1" dirty="0"/>
              <a:t>         end;</a:t>
            </a:r>
          </a:p>
          <a:p>
            <a:pPr indent="-274320"/>
            <a:endParaRPr lang="en-US" altLang="en-US" dirty="0"/>
          </a:p>
        </p:txBody>
      </p:sp>
    </p:spTree>
    <p:extLst>
      <p:ext uri="{BB962C8B-B14F-4D97-AF65-F5344CB8AC3E}">
        <p14:creationId xmlns:p14="http://schemas.microsoft.com/office/powerpoint/2010/main" val="919354905"/>
      </p:ext>
    </p:extLst>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a:xfrm>
            <a:off x="1799035" y="88106"/>
            <a:ext cx="6057900" cy="457200"/>
          </a:xfrm>
        </p:spPr>
        <p:txBody>
          <a:bodyPr/>
          <a:lstStyle/>
          <a:p>
            <a:r>
              <a:rPr lang="en-US" altLang="en-US">
                <a:effectLst/>
              </a:rPr>
              <a:t>Trigger to Maintain credits_earned value</a:t>
            </a:r>
          </a:p>
        </p:txBody>
      </p:sp>
      <p:sp>
        <p:nvSpPr>
          <p:cNvPr id="50179" name="Rectangle 3"/>
          <p:cNvSpPr>
            <a:spLocks noGrp="1" noChangeArrowheads="1"/>
          </p:cNvSpPr>
          <p:nvPr>
            <p:ph type="body" idx="1"/>
          </p:nvPr>
        </p:nvSpPr>
        <p:spPr>
          <a:xfrm>
            <a:off x="1728926" y="820342"/>
            <a:ext cx="5992278" cy="3677840"/>
          </a:xfrm>
        </p:spPr>
        <p:txBody>
          <a:bodyPr/>
          <a:lstStyle/>
          <a:p>
            <a:r>
              <a:rPr lang="en-US" altLang="en-US" b="1" dirty="0"/>
              <a:t>create trigger </a:t>
            </a:r>
            <a:r>
              <a:rPr lang="en-US" altLang="en-US" i="1" dirty="0" err="1"/>
              <a:t>credits_earned</a:t>
            </a:r>
            <a:r>
              <a:rPr lang="en-US" altLang="en-US" i="1" dirty="0"/>
              <a:t> </a:t>
            </a:r>
            <a:r>
              <a:rPr lang="en-US" altLang="en-US" b="1" dirty="0"/>
              <a:t>after update of </a:t>
            </a:r>
            <a:r>
              <a:rPr lang="en-US" altLang="en-US" i="1" dirty="0"/>
              <a:t>takes </a:t>
            </a:r>
            <a:r>
              <a:rPr lang="en-US" altLang="en-US" b="1" dirty="0"/>
              <a:t>on </a:t>
            </a:r>
            <a:r>
              <a:rPr lang="en-US" altLang="en-US" dirty="0"/>
              <a:t>(</a:t>
            </a:r>
            <a:r>
              <a:rPr lang="en-US" altLang="en-US" i="1" dirty="0"/>
              <a:t>grade</a:t>
            </a:r>
            <a:r>
              <a:rPr lang="en-US" altLang="en-US" dirty="0"/>
              <a:t>)</a:t>
            </a:r>
            <a:br>
              <a:rPr lang="en-US" altLang="en-US" dirty="0"/>
            </a:br>
            <a:r>
              <a:rPr lang="en-US" altLang="en-US" b="1" dirty="0"/>
              <a:t>referencing new row as </a:t>
            </a:r>
            <a:r>
              <a:rPr lang="en-US" altLang="en-US" i="1" dirty="0" err="1"/>
              <a:t>nrow</a:t>
            </a:r>
            <a:br>
              <a:rPr lang="en-US" altLang="en-US" i="1" dirty="0"/>
            </a:br>
            <a:r>
              <a:rPr lang="en-US" altLang="en-US" b="1" dirty="0"/>
              <a:t>referencing old row as </a:t>
            </a:r>
            <a:r>
              <a:rPr lang="en-US" altLang="en-US" i="1" dirty="0" err="1"/>
              <a:t>orow</a:t>
            </a:r>
            <a:br>
              <a:rPr lang="en-US" altLang="en-US" i="1" dirty="0"/>
            </a:br>
            <a:r>
              <a:rPr lang="en-US" altLang="en-US" b="1" dirty="0"/>
              <a:t>for each row</a:t>
            </a:r>
            <a:br>
              <a:rPr lang="en-US" altLang="en-US" b="1" dirty="0"/>
            </a:br>
            <a:r>
              <a:rPr lang="en-US" altLang="en-US" b="1" dirty="0"/>
              <a:t>when </a:t>
            </a:r>
            <a:r>
              <a:rPr lang="en-US" altLang="en-US" i="1" dirty="0" err="1"/>
              <a:t>nrow.grade</a:t>
            </a:r>
            <a:r>
              <a:rPr lang="en-US" altLang="en-US" i="1" dirty="0"/>
              <a:t> </a:t>
            </a:r>
            <a:r>
              <a:rPr lang="en-US" altLang="en-US" dirty="0"/>
              <a:t>&lt;&gt; 'F' </a:t>
            </a:r>
            <a:r>
              <a:rPr lang="en-US" altLang="en-US" b="1" dirty="0"/>
              <a:t>and </a:t>
            </a:r>
            <a:r>
              <a:rPr lang="en-US" altLang="en-US" i="1" dirty="0" err="1"/>
              <a:t>nrow.grade</a:t>
            </a:r>
            <a:r>
              <a:rPr lang="en-US" altLang="en-US" i="1" dirty="0"/>
              <a:t> </a:t>
            </a:r>
            <a:r>
              <a:rPr lang="en-US" altLang="en-US" b="1" dirty="0"/>
              <a:t>is not null</a:t>
            </a:r>
            <a:br>
              <a:rPr lang="en-US" altLang="en-US" b="1" dirty="0"/>
            </a:br>
            <a:r>
              <a:rPr lang="en-US" altLang="en-US" b="1" dirty="0"/>
              <a:t>    and </a:t>
            </a:r>
            <a:r>
              <a:rPr lang="en-US" altLang="en-US" dirty="0"/>
              <a:t>(</a:t>
            </a:r>
            <a:r>
              <a:rPr lang="en-US" altLang="en-US" i="1" dirty="0" err="1"/>
              <a:t>orow.grade</a:t>
            </a:r>
            <a:r>
              <a:rPr lang="en-US" altLang="en-US" i="1" dirty="0"/>
              <a:t> </a:t>
            </a:r>
            <a:r>
              <a:rPr lang="en-US" altLang="en-US" dirty="0"/>
              <a:t>= 'F' </a:t>
            </a:r>
            <a:r>
              <a:rPr lang="en-US" altLang="en-US" b="1" dirty="0"/>
              <a:t>or </a:t>
            </a:r>
            <a:r>
              <a:rPr lang="en-US" altLang="en-US" i="1" dirty="0" err="1"/>
              <a:t>orow.grade</a:t>
            </a:r>
            <a:r>
              <a:rPr lang="en-US" altLang="en-US" i="1" dirty="0"/>
              <a:t> </a:t>
            </a:r>
            <a:r>
              <a:rPr lang="en-US" altLang="en-US" b="1" dirty="0"/>
              <a:t>is null</a:t>
            </a:r>
            <a:r>
              <a:rPr lang="en-US" altLang="en-US" dirty="0"/>
              <a:t>)</a:t>
            </a:r>
            <a:br>
              <a:rPr lang="en-US" altLang="en-US" dirty="0"/>
            </a:br>
            <a:r>
              <a:rPr lang="en-US" altLang="en-US" b="1" dirty="0"/>
              <a:t>begin atomic</a:t>
            </a:r>
            <a:br>
              <a:rPr lang="en-US" altLang="en-US" b="1" dirty="0"/>
            </a:br>
            <a:r>
              <a:rPr lang="en-US" altLang="en-US" b="1" dirty="0"/>
              <a:t>     update </a:t>
            </a:r>
            <a:r>
              <a:rPr lang="en-US" altLang="en-US" i="1" dirty="0"/>
              <a:t>student</a:t>
            </a:r>
            <a:br>
              <a:rPr lang="en-US" altLang="en-US" i="1" dirty="0"/>
            </a:br>
            <a:r>
              <a:rPr lang="en-US" altLang="en-US" i="1" dirty="0"/>
              <a:t>     </a:t>
            </a:r>
            <a:r>
              <a:rPr lang="en-US" altLang="en-US" b="1" dirty="0"/>
              <a:t>set </a:t>
            </a:r>
            <a:r>
              <a:rPr lang="en-US" altLang="en-US" i="1" dirty="0" err="1"/>
              <a:t>tot_cred</a:t>
            </a:r>
            <a:r>
              <a:rPr lang="en-US" altLang="en-US" dirty="0"/>
              <a:t>= </a:t>
            </a:r>
            <a:r>
              <a:rPr lang="en-US" altLang="en-US" i="1" dirty="0" err="1"/>
              <a:t>tot_cred</a:t>
            </a:r>
            <a:r>
              <a:rPr lang="en-US" altLang="en-US" i="1" dirty="0"/>
              <a:t> </a:t>
            </a:r>
            <a:r>
              <a:rPr lang="en-US" altLang="en-US" dirty="0"/>
              <a:t>+ </a:t>
            </a:r>
            <a:br>
              <a:rPr lang="en-US" altLang="en-US" dirty="0"/>
            </a:br>
            <a:r>
              <a:rPr lang="en-US" altLang="en-US" dirty="0"/>
              <a:t>           (</a:t>
            </a:r>
            <a:r>
              <a:rPr lang="en-US" altLang="en-US" b="1" dirty="0"/>
              <a:t>select </a:t>
            </a:r>
            <a:r>
              <a:rPr lang="en-US" altLang="en-US" i="1" dirty="0"/>
              <a:t>credits</a:t>
            </a:r>
            <a:br>
              <a:rPr lang="en-US" altLang="en-US" i="1" dirty="0"/>
            </a:br>
            <a:r>
              <a:rPr lang="en-US" altLang="en-US" i="1" dirty="0"/>
              <a:t>            </a:t>
            </a:r>
            <a:r>
              <a:rPr lang="en-US" altLang="en-US" b="1" dirty="0"/>
              <a:t>from </a:t>
            </a:r>
            <a:r>
              <a:rPr lang="en-US" altLang="en-US" i="1" dirty="0"/>
              <a:t>course</a:t>
            </a:r>
            <a:br>
              <a:rPr lang="en-US" altLang="en-US" i="1" dirty="0"/>
            </a:br>
            <a:r>
              <a:rPr lang="en-US" altLang="en-US" i="1" dirty="0"/>
              <a:t>            </a:t>
            </a:r>
            <a:r>
              <a:rPr lang="en-US" altLang="en-US" b="1" dirty="0"/>
              <a:t>where </a:t>
            </a:r>
            <a:r>
              <a:rPr lang="en-US" altLang="en-US" i="1" dirty="0" err="1"/>
              <a:t>course</a:t>
            </a:r>
            <a:r>
              <a:rPr lang="en-US" altLang="en-US" dirty="0" err="1"/>
              <a:t>.</a:t>
            </a:r>
            <a:r>
              <a:rPr lang="en-US" altLang="en-US" i="1" dirty="0" err="1"/>
              <a:t>course_id</a:t>
            </a:r>
            <a:r>
              <a:rPr lang="en-US" altLang="en-US" dirty="0"/>
              <a:t>= </a:t>
            </a:r>
            <a:r>
              <a:rPr lang="en-US" altLang="en-US" i="1" dirty="0" err="1"/>
              <a:t>nrow.course_id</a:t>
            </a:r>
            <a:r>
              <a:rPr lang="en-US" altLang="en-US" dirty="0"/>
              <a:t>)</a:t>
            </a:r>
            <a:br>
              <a:rPr lang="en-US" altLang="en-US" dirty="0"/>
            </a:br>
            <a:r>
              <a:rPr lang="en-US" altLang="en-US" dirty="0"/>
              <a:t>     </a:t>
            </a:r>
            <a:r>
              <a:rPr lang="en-US" altLang="en-US" b="1" dirty="0"/>
              <a:t>where </a:t>
            </a:r>
            <a:r>
              <a:rPr lang="en-US" altLang="en-US" i="1" dirty="0"/>
              <a:t>student.id </a:t>
            </a:r>
            <a:r>
              <a:rPr lang="en-US" altLang="en-US" dirty="0"/>
              <a:t>= </a:t>
            </a:r>
            <a:r>
              <a:rPr lang="en-US" altLang="en-US" i="1" dirty="0"/>
              <a:t>nrow.id</a:t>
            </a:r>
            <a:r>
              <a:rPr lang="en-US" altLang="en-US" dirty="0"/>
              <a:t>;</a:t>
            </a:r>
            <a:br>
              <a:rPr lang="en-US" altLang="en-US" dirty="0"/>
            </a:br>
            <a:r>
              <a:rPr lang="en-US" altLang="en-US" b="1" dirty="0"/>
              <a:t>end</a:t>
            </a:r>
            <a:r>
              <a:rPr lang="en-US" altLang="en-US" dirty="0"/>
              <a:t>;</a:t>
            </a:r>
          </a:p>
        </p:txBody>
      </p:sp>
    </p:spTree>
    <p:extLst>
      <p:ext uri="{BB962C8B-B14F-4D97-AF65-F5344CB8AC3E}">
        <p14:creationId xmlns:p14="http://schemas.microsoft.com/office/powerpoint/2010/main" val="408983936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906"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Statement Level Triggers</a:t>
            </a:r>
          </a:p>
        </p:txBody>
      </p:sp>
      <p:sp>
        <p:nvSpPr>
          <p:cNvPr id="51203" name="Rectangle 3"/>
          <p:cNvSpPr>
            <a:spLocks noGrp="1" noChangeArrowheads="1"/>
          </p:cNvSpPr>
          <p:nvPr>
            <p:ph type="body" idx="1"/>
          </p:nvPr>
        </p:nvSpPr>
        <p:spPr>
          <a:xfrm>
            <a:off x="1719263" y="895350"/>
            <a:ext cx="5769052" cy="3677841"/>
          </a:xfrm>
        </p:spPr>
        <p:txBody>
          <a:bodyPr/>
          <a:lstStyle/>
          <a:p>
            <a:r>
              <a:rPr lang="en-US" altLang="en-US" dirty="0"/>
              <a:t>Instead of executing a separate action for each affected row, a single action can be executed for all rows affected by a transaction</a:t>
            </a:r>
          </a:p>
          <a:p>
            <a:pPr lvl="1"/>
            <a:r>
              <a:rPr lang="en-US" altLang="en-US" dirty="0">
                <a:ea typeface="ＭＳ Ｐゴシック" panose="020B0600070205080204" pitchFamily="34" charset="-128"/>
              </a:rPr>
              <a:t>Use     </a:t>
            </a:r>
            <a:r>
              <a:rPr lang="en-US" altLang="en-US" b="1" dirty="0">
                <a:ea typeface="ＭＳ Ｐゴシック" panose="020B0600070205080204" pitchFamily="34" charset="-128"/>
              </a:rPr>
              <a:t>for each statement      </a:t>
            </a:r>
            <a:r>
              <a:rPr lang="en-US" altLang="en-US" dirty="0">
                <a:ea typeface="ＭＳ Ｐゴシック" panose="020B0600070205080204" pitchFamily="34" charset="-128"/>
              </a:rPr>
              <a:t>instead of    </a:t>
            </a:r>
            <a:r>
              <a:rPr lang="en-US" altLang="en-US" b="1" dirty="0">
                <a:ea typeface="ＭＳ Ｐゴシック" panose="020B0600070205080204" pitchFamily="34" charset="-128"/>
              </a:rPr>
              <a:t>for each row</a:t>
            </a:r>
          </a:p>
          <a:p>
            <a:pPr lvl="1"/>
            <a:r>
              <a:rPr lang="en-US" altLang="en-US" dirty="0">
                <a:ea typeface="ＭＳ Ｐゴシック" panose="020B0600070205080204" pitchFamily="34" charset="-128"/>
              </a:rPr>
              <a:t>Use     </a:t>
            </a:r>
            <a:r>
              <a:rPr lang="en-US" altLang="en-US" b="1" dirty="0">
                <a:ea typeface="ＭＳ Ｐゴシック" panose="020B0600070205080204" pitchFamily="34" charset="-128"/>
              </a:rPr>
              <a:t>referencing old table</a:t>
            </a:r>
            <a:r>
              <a:rPr lang="en-US" altLang="en-US" dirty="0">
                <a:ea typeface="ＭＳ Ｐゴシック" panose="020B0600070205080204" pitchFamily="34" charset="-128"/>
              </a:rPr>
              <a:t>   or   </a:t>
            </a:r>
            <a:r>
              <a:rPr lang="en-US" altLang="en-US" b="1" dirty="0">
                <a:ea typeface="ＭＳ Ｐゴシック" panose="020B0600070205080204" pitchFamily="34" charset="-128"/>
              </a:rPr>
              <a:t>referencing new table</a:t>
            </a:r>
            <a:r>
              <a:rPr lang="en-US" altLang="en-US" dirty="0">
                <a:ea typeface="ＭＳ Ｐゴシック" panose="020B0600070205080204" pitchFamily="34" charset="-128"/>
              </a:rPr>
              <a:t>   to refer to temporary tables  (called </a:t>
            </a:r>
            <a:r>
              <a:rPr lang="en-US" altLang="en-US" b="1" i="1" dirty="0">
                <a:solidFill>
                  <a:srgbClr val="002060"/>
                </a:solidFill>
                <a:ea typeface="ＭＳ Ｐゴシック" panose="020B0600070205080204" pitchFamily="34" charset="-128"/>
              </a:rPr>
              <a:t>transition tables</a:t>
            </a:r>
            <a:r>
              <a:rPr lang="en-US" altLang="en-US" dirty="0">
                <a:ea typeface="ＭＳ Ｐゴシック" panose="020B0600070205080204" pitchFamily="34" charset="-128"/>
              </a:rPr>
              <a:t>) containing the affected rows</a:t>
            </a:r>
          </a:p>
          <a:p>
            <a:pPr lvl="1"/>
            <a:r>
              <a:rPr lang="en-US" altLang="en-US" dirty="0">
                <a:ea typeface="ＭＳ Ｐゴシック" panose="020B0600070205080204" pitchFamily="34" charset="-128"/>
              </a:rPr>
              <a:t>Can be more efficient when dealing with SQL statements that update a large number of rows</a:t>
            </a:r>
          </a:p>
          <a:p>
            <a:endParaRPr lang="en-US" altLang="en-US" dirty="0"/>
          </a:p>
        </p:txBody>
      </p:sp>
    </p:spTree>
    <p:extLst>
      <p:ext uri="{BB962C8B-B14F-4D97-AF65-F5344CB8AC3E}">
        <p14:creationId xmlns:p14="http://schemas.microsoft.com/office/powerpoint/2010/main" val="5221982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002"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When Not To Use Triggers</a:t>
            </a:r>
          </a:p>
        </p:txBody>
      </p:sp>
      <p:sp>
        <p:nvSpPr>
          <p:cNvPr id="52227" name="Rectangle 3"/>
          <p:cNvSpPr>
            <a:spLocks noGrp="1" noChangeArrowheads="1"/>
          </p:cNvSpPr>
          <p:nvPr>
            <p:ph type="body" idx="1"/>
          </p:nvPr>
        </p:nvSpPr>
        <p:spPr>
          <a:xfrm>
            <a:off x="1719263" y="859813"/>
            <a:ext cx="5729102" cy="3428102"/>
          </a:xfrm>
        </p:spPr>
        <p:txBody>
          <a:bodyPr/>
          <a:lstStyle/>
          <a:p>
            <a:r>
              <a:rPr lang="en-US" altLang="en-US" dirty="0"/>
              <a:t>Triggers were used earlier for tasks such as </a:t>
            </a:r>
          </a:p>
          <a:p>
            <a:pPr lvl="1"/>
            <a:r>
              <a:rPr lang="en-US" altLang="en-US" dirty="0">
                <a:ea typeface="ＭＳ Ｐゴシック" panose="020B0600070205080204" pitchFamily="34" charset="-128"/>
              </a:rPr>
              <a:t>Maintaining summary data (e.g., total salary of each department)</a:t>
            </a:r>
          </a:p>
          <a:p>
            <a:pPr lvl="1"/>
            <a:r>
              <a:rPr lang="en-US" altLang="en-US" dirty="0">
                <a:ea typeface="ＭＳ Ｐゴシック" panose="020B0600070205080204" pitchFamily="34" charset="-128"/>
              </a:rPr>
              <a:t>Replicating databases by recording changes to special relations (called </a:t>
            </a:r>
            <a:r>
              <a:rPr lang="en-US" altLang="en-US" b="1" dirty="0">
                <a:solidFill>
                  <a:srgbClr val="002060"/>
                </a:solidFill>
                <a:ea typeface="ＭＳ Ｐゴシック" panose="020B0600070205080204" pitchFamily="34" charset="-128"/>
              </a:rPr>
              <a:t>change</a:t>
            </a:r>
            <a:r>
              <a:rPr lang="en-US" altLang="en-US" dirty="0">
                <a:ea typeface="ＭＳ Ｐゴシック" panose="020B0600070205080204" pitchFamily="34" charset="-128"/>
              </a:rPr>
              <a:t> or </a:t>
            </a:r>
            <a:r>
              <a:rPr lang="en-US" altLang="en-US" b="1" dirty="0">
                <a:solidFill>
                  <a:srgbClr val="002060"/>
                </a:solidFill>
                <a:ea typeface="ＭＳ Ｐゴシック" panose="020B0600070205080204" pitchFamily="34" charset="-128"/>
              </a:rPr>
              <a:t>delta</a:t>
            </a:r>
            <a:r>
              <a:rPr lang="en-US" altLang="en-US" dirty="0">
                <a:ea typeface="ＭＳ Ｐゴシック" panose="020B0600070205080204" pitchFamily="34" charset="-128"/>
              </a:rPr>
              <a:t> relations) and having a separate process that applies the changes over to a replica </a:t>
            </a:r>
          </a:p>
          <a:p>
            <a:r>
              <a:rPr lang="en-US" altLang="en-US" dirty="0"/>
              <a:t>There are better ways of doing these now:</a:t>
            </a:r>
          </a:p>
          <a:p>
            <a:pPr lvl="1"/>
            <a:r>
              <a:rPr lang="en-US" altLang="en-US" dirty="0">
                <a:ea typeface="ＭＳ Ｐゴシック" panose="020B0600070205080204" pitchFamily="34" charset="-128"/>
              </a:rPr>
              <a:t>Databases today provide built in materialized view facilities to maintain summary data</a:t>
            </a:r>
          </a:p>
          <a:p>
            <a:pPr lvl="1"/>
            <a:r>
              <a:rPr lang="en-US" altLang="en-US" dirty="0">
                <a:ea typeface="ＭＳ Ｐゴシック" panose="020B0600070205080204" pitchFamily="34" charset="-128"/>
              </a:rPr>
              <a:t>Databases provide built-in support for replication</a:t>
            </a:r>
          </a:p>
          <a:p>
            <a:r>
              <a:rPr lang="en-US" altLang="en-US" dirty="0"/>
              <a:t>Encapsulation facilities can be used instead of triggers in many cases</a:t>
            </a:r>
          </a:p>
          <a:p>
            <a:pPr lvl="1"/>
            <a:r>
              <a:rPr lang="en-US" altLang="en-US" dirty="0">
                <a:ea typeface="ＭＳ Ｐゴシック" panose="020B0600070205080204" pitchFamily="34" charset="-128"/>
              </a:rPr>
              <a:t>Define methods to update fields</a:t>
            </a:r>
          </a:p>
          <a:p>
            <a:pPr lvl="1"/>
            <a:r>
              <a:rPr lang="en-US" altLang="en-US" dirty="0">
                <a:ea typeface="ＭＳ Ｐゴシック" panose="020B0600070205080204" pitchFamily="34" charset="-128"/>
              </a:rPr>
              <a:t>Carry out actions as part of the update methods instead of </a:t>
            </a:r>
            <a:br>
              <a:rPr lang="en-US" altLang="en-US" dirty="0">
                <a:ea typeface="ＭＳ Ｐゴシック" panose="020B0600070205080204" pitchFamily="34" charset="-128"/>
              </a:rPr>
            </a:br>
            <a:r>
              <a:rPr lang="en-US" altLang="en-US" dirty="0">
                <a:ea typeface="ＭＳ Ｐゴシック" panose="020B0600070205080204" pitchFamily="34" charset="-128"/>
              </a:rPr>
              <a:t>through a trigger </a:t>
            </a:r>
          </a:p>
        </p:txBody>
      </p:sp>
    </p:spTree>
    <p:extLst>
      <p:ext uri="{BB962C8B-B14F-4D97-AF65-F5344CB8AC3E}">
        <p14:creationId xmlns:p14="http://schemas.microsoft.com/office/powerpoint/2010/main" val="199638868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002"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When Not To Use Triggers (Cont.)</a:t>
            </a:r>
          </a:p>
        </p:txBody>
      </p:sp>
      <p:sp>
        <p:nvSpPr>
          <p:cNvPr id="53251" name="Rectangle 3"/>
          <p:cNvSpPr>
            <a:spLocks noGrp="1" noChangeArrowheads="1"/>
          </p:cNvSpPr>
          <p:nvPr>
            <p:ph type="body" idx="1"/>
          </p:nvPr>
        </p:nvSpPr>
        <p:spPr>
          <a:xfrm>
            <a:off x="1719263" y="885825"/>
            <a:ext cx="5695811" cy="3967163"/>
          </a:xfrm>
        </p:spPr>
        <p:txBody>
          <a:bodyPr/>
          <a:lstStyle/>
          <a:p>
            <a:pPr>
              <a:lnSpc>
                <a:spcPct val="80000"/>
              </a:lnSpc>
            </a:pPr>
            <a:r>
              <a:rPr lang="en-US" altLang="en-US" dirty="0"/>
              <a:t>Risk of unintended execution of triggers, for example, when</a:t>
            </a:r>
          </a:p>
          <a:p>
            <a:pPr lvl="1">
              <a:lnSpc>
                <a:spcPct val="80000"/>
              </a:lnSpc>
            </a:pPr>
            <a:r>
              <a:rPr lang="en-US" altLang="en-US" dirty="0">
                <a:ea typeface="ＭＳ Ｐゴシック" panose="020B0600070205080204" pitchFamily="34" charset="-128"/>
              </a:rPr>
              <a:t>Loading data from a backup copy</a:t>
            </a:r>
          </a:p>
          <a:p>
            <a:pPr lvl="1">
              <a:lnSpc>
                <a:spcPct val="80000"/>
              </a:lnSpc>
            </a:pPr>
            <a:r>
              <a:rPr lang="en-US" altLang="en-US" dirty="0">
                <a:ea typeface="ＭＳ Ｐゴシック" panose="020B0600070205080204" pitchFamily="34" charset="-128"/>
              </a:rPr>
              <a:t>Replicating updates at a remote site</a:t>
            </a:r>
          </a:p>
          <a:p>
            <a:pPr lvl="1">
              <a:lnSpc>
                <a:spcPct val="80000"/>
              </a:lnSpc>
            </a:pPr>
            <a:r>
              <a:rPr lang="en-US" altLang="en-US" dirty="0">
                <a:ea typeface="ＭＳ Ｐゴシック" panose="020B0600070205080204" pitchFamily="34" charset="-128"/>
              </a:rPr>
              <a:t>Trigger execution can be disabled before such actions.</a:t>
            </a:r>
          </a:p>
          <a:p>
            <a:pPr>
              <a:lnSpc>
                <a:spcPct val="80000"/>
              </a:lnSpc>
            </a:pPr>
            <a:r>
              <a:rPr lang="en-US" altLang="en-US" dirty="0"/>
              <a:t>Other risks with triggers:</a:t>
            </a:r>
          </a:p>
          <a:p>
            <a:pPr lvl="1">
              <a:lnSpc>
                <a:spcPct val="80000"/>
              </a:lnSpc>
            </a:pPr>
            <a:r>
              <a:rPr lang="en-US" altLang="en-US" dirty="0">
                <a:ea typeface="ＭＳ Ｐゴシック" panose="020B0600070205080204" pitchFamily="34" charset="-128"/>
              </a:rPr>
              <a:t>Error leading to failure of critical transactions that set off the trigger</a:t>
            </a:r>
          </a:p>
          <a:p>
            <a:pPr lvl="1">
              <a:lnSpc>
                <a:spcPct val="80000"/>
              </a:lnSpc>
            </a:pPr>
            <a:r>
              <a:rPr lang="en-US" altLang="en-US" dirty="0">
                <a:ea typeface="ＭＳ Ｐゴシック" panose="020B0600070205080204" pitchFamily="34" charset="-128"/>
              </a:rPr>
              <a:t>Cascading execution</a:t>
            </a:r>
          </a:p>
        </p:txBody>
      </p:sp>
    </p:spTree>
    <p:extLst>
      <p:ext uri="{BB962C8B-B14F-4D97-AF65-F5344CB8AC3E}">
        <p14:creationId xmlns:p14="http://schemas.microsoft.com/office/powerpoint/2010/main" val="36978154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Summary</a:t>
            </a:r>
          </a:p>
        </p:txBody>
      </p:sp>
      <p:sp>
        <p:nvSpPr>
          <p:cNvPr id="8" name="TextBox 11">
            <a:extLst>
              <a:ext uri="{FF2B5EF4-FFF2-40B4-BE49-F238E27FC236}">
                <a16:creationId xmlns:a16="http://schemas.microsoft.com/office/drawing/2014/main" id="{43BE24A9-940D-4948-A3F9-E0F5C8F95DB8}"/>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kumimoji="0" lang="en-US" altLang="en-US" sz="1050" b="1" i="0" u="none" strike="noStrike" kern="1200" cap="none" spc="0" normalizeH="0" baseline="0" noProof="0">
                <a:ln>
                  <a:noFill/>
                </a:ln>
                <a:solidFill>
                  <a:srgbClr val="FFFFFF"/>
                </a:solidFill>
                <a:effectLst/>
                <a:uLnTx/>
                <a:uFillTx/>
                <a:latin typeface="Calibri" charset="0"/>
                <a:ea typeface="ＭＳ Ｐゴシック" charset="-128"/>
                <a:cs typeface="+mn-cs"/>
              </a:rPr>
              <a:pPr marL="0" marR="0" lvl="0" indent="0" algn="l" defTabSz="457200" rtl="0" eaLnBrk="1" fontAlgn="base" latinLnBrk="0" hangingPunct="1">
                <a:lnSpc>
                  <a:spcPct val="100000"/>
                </a:lnSpc>
                <a:spcBef>
                  <a:spcPct val="0"/>
                </a:spcBef>
                <a:spcAft>
                  <a:spcPct val="0"/>
                </a:spcAft>
                <a:buClrTx/>
                <a:buSzTx/>
                <a:buFontTx/>
                <a:buNone/>
                <a:tabLst/>
                <a:defRPr/>
              </a:pPr>
              <a:t>27</a:t>
            </a:fld>
            <a:r>
              <a:rPr kumimoji="0" lang="en-US" altLang="en-US" sz="1050" b="1" i="0" u="none" strike="noStrike" kern="1200" cap="none" spc="0" normalizeH="0" baseline="0" noProof="0" dirty="0">
                <a:ln>
                  <a:noFill/>
                </a:ln>
                <a:solidFill>
                  <a:srgbClr val="FFFFFF"/>
                </a:solidFill>
                <a:effectLst/>
                <a:uLnTx/>
                <a:uFillTx/>
                <a:latin typeface="Calibri" charset="0"/>
                <a:ea typeface="ＭＳ Ｐゴシック" charset="-128"/>
                <a:cs typeface="+mn-cs"/>
              </a:rPr>
              <a:t> </a:t>
            </a:r>
            <a:r>
              <a:rPr kumimoji="0" lang="en-US" altLang="en-US" sz="1050" b="0" i="0" u="none" strike="noStrike" kern="1200" cap="none" spc="0" normalizeH="0" baseline="0" noProof="0" dirty="0">
                <a:ln>
                  <a:noFill/>
                </a:ln>
                <a:solidFill>
                  <a:srgbClr val="FFFFFF"/>
                </a:solidFill>
                <a:effectLst/>
                <a:uLnTx/>
                <a:uFillTx/>
                <a:latin typeface="Calibri" charset="0"/>
                <a:ea typeface="ＭＳ Ｐゴシック" charset="-128"/>
                <a:cs typeface="+mn-cs"/>
              </a:rPr>
              <a:t>|</a:t>
            </a:r>
            <a:r>
              <a:rPr kumimoji="0" lang="en-US" altLang="en-US" sz="1050" b="1" i="0" u="none" strike="noStrike" kern="1200" cap="none" spc="0" normalizeH="0" baseline="0" noProof="0" dirty="0">
                <a:ln>
                  <a:noFill/>
                </a:ln>
                <a:solidFill>
                  <a:srgbClr val="FFFFFF"/>
                </a:solidFill>
                <a:effectLst/>
                <a:uLnTx/>
                <a:uFillTx/>
                <a:latin typeface="Calibri" charset="0"/>
                <a:ea typeface="ＭＳ Ｐゴシック" charset="-128"/>
                <a:cs typeface="+mn-cs"/>
              </a:rPr>
              <a:t> Introduction to Databases (S22): </a:t>
            </a:r>
            <a:r>
              <a:rPr kumimoji="0" lang="en-US"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rPr>
              <a:t>Lecture 7: ER, Relational, SQL (End)	</a:t>
            </a:r>
            <a:r>
              <a:rPr kumimoji="0" lang="de-DE"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rPr>
              <a:t>© Donald F. Ferguson, 2022</a:t>
            </a:r>
            <a:endParaRPr kumimoji="0" lang="en-US"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022734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BE4E35-481C-004F-83EA-FB03D0965A23}"/>
              </a:ext>
            </a:extLst>
          </p:cNvPr>
          <p:cNvSpPr>
            <a:spLocks noGrp="1"/>
          </p:cNvSpPr>
          <p:nvPr>
            <p:ph type="title"/>
          </p:nvPr>
        </p:nvSpPr>
        <p:spPr/>
        <p:txBody>
          <a:bodyPr/>
          <a:lstStyle/>
          <a:p>
            <a:r>
              <a:rPr lang="en-US" dirty="0"/>
              <a:t>Comparison</a:t>
            </a:r>
          </a:p>
        </p:txBody>
      </p:sp>
      <p:pic>
        <p:nvPicPr>
          <p:cNvPr id="4" name="Picture 3">
            <a:extLst>
              <a:ext uri="{FF2B5EF4-FFF2-40B4-BE49-F238E27FC236}">
                <a16:creationId xmlns:a16="http://schemas.microsoft.com/office/drawing/2014/main" id="{B72914F6-6AB2-F542-95BF-5A849838DBF9}"/>
              </a:ext>
            </a:extLst>
          </p:cNvPr>
          <p:cNvPicPr>
            <a:picLocks noChangeAspect="1"/>
          </p:cNvPicPr>
          <p:nvPr/>
        </p:nvPicPr>
        <p:blipFill>
          <a:blip r:embed="rId2"/>
          <a:stretch>
            <a:fillRect/>
          </a:stretch>
        </p:blipFill>
        <p:spPr>
          <a:xfrm>
            <a:off x="495024" y="514350"/>
            <a:ext cx="7353575" cy="4145370"/>
          </a:xfrm>
          <a:prstGeom prst="rect">
            <a:avLst/>
          </a:prstGeom>
        </p:spPr>
      </p:pic>
    </p:spTree>
    <p:extLst>
      <p:ext uri="{BB962C8B-B14F-4D97-AF65-F5344CB8AC3E}">
        <p14:creationId xmlns:p14="http://schemas.microsoft.com/office/powerpoint/2010/main" val="15201608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4CE90646-9D13-3443-B78D-C693705946CF}"/>
              </a:ext>
            </a:extLst>
          </p:cNvPr>
          <p:cNvSpPr>
            <a:spLocks noGrp="1"/>
          </p:cNvSpPr>
          <p:nvPr>
            <p:ph idx="1"/>
          </p:nvPr>
        </p:nvSpPr>
        <p:spPr>
          <a:xfrm>
            <a:off x="152400" y="3554594"/>
            <a:ext cx="8839200" cy="1074556"/>
          </a:xfrm>
        </p:spPr>
        <p:txBody>
          <a:bodyPr/>
          <a:lstStyle/>
          <a:p>
            <a:pPr marL="0" indent="0">
              <a:buNone/>
            </a:pPr>
            <a:r>
              <a:rPr lang="en-US" sz="1600" dirty="0"/>
              <a:t>A </a:t>
            </a:r>
            <a:r>
              <a:rPr lang="en-US" sz="1600" i="1" dirty="0"/>
              <a:t>trigger</a:t>
            </a:r>
            <a:r>
              <a:rPr lang="en-US" sz="1600" dirty="0"/>
              <a:t> has capabilities like a procedure, except ...</a:t>
            </a:r>
          </a:p>
          <a:p>
            <a:pPr marL="685800" lvl="1"/>
            <a:r>
              <a:rPr lang="en-US" sz="1400" dirty="0"/>
              <a:t>You do not call it. The DB engine calls it before or after an INSERT, UPDATE, DELETE.</a:t>
            </a:r>
          </a:p>
          <a:p>
            <a:pPr marL="685800" lvl="1"/>
            <a:r>
              <a:rPr lang="en-US" sz="1400" dirty="0"/>
              <a:t>The inputs are the list of incoming new, modified rows.</a:t>
            </a:r>
          </a:p>
          <a:p>
            <a:pPr marL="685800" lvl="1"/>
            <a:r>
              <a:rPr lang="en-US" sz="1400" dirty="0"/>
              <a:t>The outputs are the modified versions of the new or modified rows.</a:t>
            </a:r>
          </a:p>
        </p:txBody>
      </p:sp>
      <p:sp>
        <p:nvSpPr>
          <p:cNvPr id="3" name="Title 2">
            <a:extLst>
              <a:ext uri="{FF2B5EF4-FFF2-40B4-BE49-F238E27FC236}">
                <a16:creationId xmlns:a16="http://schemas.microsoft.com/office/drawing/2014/main" id="{9CBE4E35-481C-004F-83EA-FB03D0965A23}"/>
              </a:ext>
            </a:extLst>
          </p:cNvPr>
          <p:cNvSpPr>
            <a:spLocks noGrp="1"/>
          </p:cNvSpPr>
          <p:nvPr>
            <p:ph type="title"/>
          </p:nvPr>
        </p:nvSpPr>
        <p:spPr/>
        <p:txBody>
          <a:bodyPr/>
          <a:lstStyle/>
          <a:p>
            <a:r>
              <a:rPr lang="en-US" dirty="0"/>
              <a:t>Comparison – Some Details</a:t>
            </a:r>
          </a:p>
        </p:txBody>
      </p:sp>
      <p:pic>
        <p:nvPicPr>
          <p:cNvPr id="2" name="Picture 1">
            <a:extLst>
              <a:ext uri="{FF2B5EF4-FFF2-40B4-BE49-F238E27FC236}">
                <a16:creationId xmlns:a16="http://schemas.microsoft.com/office/drawing/2014/main" id="{E76C8346-FE46-C742-8E1E-B8934F4F2768}"/>
              </a:ext>
            </a:extLst>
          </p:cNvPr>
          <p:cNvPicPr>
            <a:picLocks noChangeAspect="1"/>
          </p:cNvPicPr>
          <p:nvPr/>
        </p:nvPicPr>
        <p:blipFill>
          <a:blip r:embed="rId2"/>
          <a:stretch>
            <a:fillRect/>
          </a:stretch>
        </p:blipFill>
        <p:spPr>
          <a:xfrm>
            <a:off x="838200" y="444319"/>
            <a:ext cx="6781800" cy="3110274"/>
          </a:xfrm>
          <a:prstGeom prst="rect">
            <a:avLst/>
          </a:prstGeom>
        </p:spPr>
      </p:pic>
    </p:spTree>
    <p:extLst>
      <p:ext uri="{BB962C8B-B14F-4D97-AF65-F5344CB8AC3E}">
        <p14:creationId xmlns:p14="http://schemas.microsoft.com/office/powerpoint/2010/main" val="37939876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0AA8176-7710-724C-B3E6-D8EBDB2121B0}"/>
              </a:ext>
            </a:extLst>
          </p:cNvPr>
          <p:cNvSpPr>
            <a:spLocks noGrp="1"/>
          </p:cNvSpPr>
          <p:nvPr>
            <p:ph idx="1"/>
          </p:nvPr>
        </p:nvSpPr>
        <p:spPr>
          <a:xfrm>
            <a:off x="152400" y="552450"/>
            <a:ext cx="8839200" cy="4038600"/>
          </a:xfrm>
        </p:spPr>
        <p:txBody>
          <a:bodyPr/>
          <a:lstStyle/>
          <a:p>
            <a:pPr>
              <a:spcBef>
                <a:spcPts val="0"/>
              </a:spcBef>
              <a:spcAft>
                <a:spcPts val="0"/>
              </a:spcAft>
            </a:pPr>
            <a:r>
              <a:rPr lang="en-US" sz="1600" dirty="0"/>
              <a:t>Midterm and homework assignments.</a:t>
            </a:r>
          </a:p>
          <a:p>
            <a:pPr>
              <a:spcBef>
                <a:spcPts val="0"/>
              </a:spcBef>
              <a:spcAft>
                <a:spcPts val="0"/>
              </a:spcAft>
            </a:pPr>
            <a:endParaRPr lang="en-US" sz="1600" dirty="0"/>
          </a:p>
          <a:p>
            <a:pPr>
              <a:spcBef>
                <a:spcPts val="0"/>
              </a:spcBef>
              <a:spcAft>
                <a:spcPts val="0"/>
              </a:spcAft>
            </a:pPr>
            <a:r>
              <a:rPr lang="en-US" sz="1600" dirty="0"/>
              <a:t>Cursors revisited.</a:t>
            </a:r>
          </a:p>
          <a:p>
            <a:pPr>
              <a:spcBef>
                <a:spcPts val="0"/>
              </a:spcBef>
              <a:spcAft>
                <a:spcPts val="0"/>
              </a:spcAft>
            </a:pPr>
            <a:endParaRPr lang="en-US" sz="1600" dirty="0"/>
          </a:p>
          <a:p>
            <a:pPr>
              <a:spcBef>
                <a:spcPts val="0"/>
              </a:spcBef>
              <a:spcAft>
                <a:spcPts val="0"/>
              </a:spcAft>
            </a:pPr>
            <a:r>
              <a:rPr lang="en-US" sz="1600" dirty="0"/>
              <a:t>Functions, procedures and triggers.</a:t>
            </a:r>
            <a:br>
              <a:rPr lang="en-US" sz="1600" dirty="0"/>
            </a:br>
            <a:endParaRPr lang="en-US" sz="1600" dirty="0"/>
          </a:p>
          <a:p>
            <a:pPr>
              <a:spcBef>
                <a:spcPts val="0"/>
              </a:spcBef>
              <a:spcAft>
                <a:spcPts val="0"/>
              </a:spcAft>
            </a:pPr>
            <a:r>
              <a:rPr lang="en-US" sz="1600" dirty="0"/>
              <a:t>Security.</a:t>
            </a:r>
          </a:p>
          <a:p>
            <a:pPr>
              <a:spcBef>
                <a:spcPts val="0"/>
              </a:spcBef>
              <a:spcAft>
                <a:spcPts val="0"/>
              </a:spcAft>
            </a:pPr>
            <a:endParaRPr lang="en-US" sz="1600" dirty="0"/>
          </a:p>
          <a:p>
            <a:pPr>
              <a:spcBef>
                <a:spcPts val="0"/>
              </a:spcBef>
              <a:spcAft>
                <a:spcPts val="0"/>
              </a:spcAft>
            </a:pPr>
            <a:r>
              <a:rPr lang="en-US" sz="1600" dirty="0"/>
              <a:t>Some advanced ER concepts.</a:t>
            </a:r>
          </a:p>
          <a:p>
            <a:pPr>
              <a:spcBef>
                <a:spcPts val="0"/>
              </a:spcBef>
              <a:spcAft>
                <a:spcPts val="0"/>
              </a:spcAft>
            </a:pPr>
            <a:endParaRPr lang="en-US" sz="1600" dirty="0"/>
          </a:p>
          <a:p>
            <a:pPr>
              <a:spcBef>
                <a:spcPts val="0"/>
              </a:spcBef>
              <a:spcAft>
                <a:spcPts val="0"/>
              </a:spcAft>
            </a:pPr>
            <a:r>
              <a:rPr lang="en-US" sz="1600" dirty="0"/>
              <a:t>Worked example – modeling Columbia University and showing:</a:t>
            </a:r>
          </a:p>
          <a:p>
            <a:pPr lvl="1">
              <a:spcBef>
                <a:spcPts val="0"/>
              </a:spcBef>
              <a:spcAft>
                <a:spcPts val="0"/>
              </a:spcAft>
            </a:pPr>
            <a:r>
              <a:rPr lang="en-US" sz="1400" dirty="0"/>
              <a:t>Complex ER (inheritance)</a:t>
            </a:r>
          </a:p>
          <a:p>
            <a:pPr lvl="1">
              <a:spcBef>
                <a:spcPts val="0"/>
              </a:spcBef>
              <a:spcAft>
                <a:spcPts val="0"/>
              </a:spcAft>
            </a:pPr>
            <a:r>
              <a:rPr lang="en-US" sz="1400" dirty="0"/>
              <a:t>Views</a:t>
            </a:r>
          </a:p>
          <a:p>
            <a:pPr lvl="1">
              <a:spcBef>
                <a:spcPts val="0"/>
              </a:spcBef>
              <a:spcAft>
                <a:spcPts val="0"/>
              </a:spcAft>
            </a:pPr>
            <a:r>
              <a:rPr lang="en-US" sz="1400" dirty="0"/>
              <a:t>Constraints</a:t>
            </a:r>
          </a:p>
          <a:p>
            <a:pPr lvl="1">
              <a:spcBef>
                <a:spcPts val="0"/>
              </a:spcBef>
              <a:spcAft>
                <a:spcPts val="0"/>
              </a:spcAft>
            </a:pPr>
            <a:r>
              <a:rPr lang="en-US" sz="1400" dirty="0"/>
              <a:t>Indexes</a:t>
            </a:r>
          </a:p>
          <a:p>
            <a:pPr lvl="1">
              <a:spcBef>
                <a:spcPts val="0"/>
              </a:spcBef>
              <a:spcAft>
                <a:spcPts val="0"/>
              </a:spcAft>
            </a:pPr>
            <a:r>
              <a:rPr lang="en-US" sz="1400" dirty="0"/>
              <a:t>Procedures, Functions, Triggers</a:t>
            </a:r>
          </a:p>
          <a:p>
            <a:pPr lvl="1">
              <a:spcBef>
                <a:spcPts val="0"/>
              </a:spcBef>
              <a:spcAft>
                <a:spcPts val="0"/>
              </a:spcAft>
            </a:pPr>
            <a:r>
              <a:rPr lang="en-US" sz="1400" dirty="0"/>
              <a:t>And showing how to “get data from the web.”</a:t>
            </a:r>
            <a:br>
              <a:rPr lang="en-US" sz="1400" dirty="0"/>
            </a:br>
            <a:endParaRPr lang="en-US" sz="1400" dirty="0"/>
          </a:p>
          <a:p>
            <a:pPr lvl="1">
              <a:spcBef>
                <a:spcPts val="0"/>
              </a:spcBef>
              <a:spcAft>
                <a:spcPts val="0"/>
              </a:spcAft>
            </a:pPr>
            <a:endParaRPr lang="en-US" sz="1400" dirty="0"/>
          </a:p>
          <a:p>
            <a:pPr lvl="1">
              <a:spcBef>
                <a:spcPts val="0"/>
              </a:spcBef>
              <a:spcAft>
                <a:spcPts val="0"/>
              </a:spcAft>
            </a:pPr>
            <a:endParaRPr lang="en-US" sz="1400" dirty="0"/>
          </a:p>
        </p:txBody>
      </p:sp>
      <p:sp>
        <p:nvSpPr>
          <p:cNvPr id="3" name="Title 2">
            <a:extLst>
              <a:ext uri="{FF2B5EF4-FFF2-40B4-BE49-F238E27FC236}">
                <a16:creationId xmlns:a16="http://schemas.microsoft.com/office/drawing/2014/main" id="{41CAA0AF-B5CC-C341-AB73-2238F0464E3B}"/>
              </a:ext>
            </a:extLst>
          </p:cNvPr>
          <p:cNvSpPr>
            <a:spLocks noGrp="1"/>
          </p:cNvSpPr>
          <p:nvPr>
            <p:ph type="title"/>
          </p:nvPr>
        </p:nvSpPr>
        <p:spPr/>
        <p:txBody>
          <a:bodyPr/>
          <a:lstStyle/>
          <a:p>
            <a:r>
              <a:rPr lang="en-US" dirty="0"/>
              <a:t>Contents</a:t>
            </a:r>
          </a:p>
        </p:txBody>
      </p:sp>
    </p:spTree>
    <p:extLst>
      <p:ext uri="{BB962C8B-B14F-4D97-AF65-F5344CB8AC3E}">
        <p14:creationId xmlns:p14="http://schemas.microsoft.com/office/powerpoint/2010/main" val="38305603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1877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Examples</a:t>
            </a:r>
            <a:b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br>
            <a:b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br>
            <a:r>
              <a:rPr lang="en-US" altLang="en-US" sz="2000" i="1" dirty="0">
                <a:solidFill>
                  <a:prstClr val="white"/>
                </a:solidFill>
              </a:rPr>
              <a:t>Function: c</a:t>
            </a:r>
            <a:r>
              <a:rPr kumimoji="0" lang="en-US" altLang="en-US" sz="2000" b="0" i="1" u="none" strike="noStrike" kern="1200" cap="none" spc="0" normalizeH="0" baseline="0" noProof="0" dirty="0" err="1">
                <a:ln>
                  <a:noFill/>
                </a:ln>
                <a:solidFill>
                  <a:prstClr val="white"/>
                </a:solidFill>
                <a:effectLst/>
                <a:uLnTx/>
                <a:uFillTx/>
                <a:latin typeface="Calibri" charset="0"/>
                <a:ea typeface="ＭＳ Ｐゴシック" charset="-128"/>
                <a:cs typeface="+mn-cs"/>
              </a:rPr>
              <a:t>ompute</a:t>
            </a:r>
            <a:r>
              <a:rPr kumimoji="0" lang="en-US" altLang="en-US" sz="2000" b="0" i="1" u="none" strike="noStrike" kern="1200" cap="none" spc="0" normalizeH="0" baseline="0" noProof="0" dirty="0">
                <a:ln>
                  <a:noFill/>
                </a:ln>
                <a:solidFill>
                  <a:prstClr val="white"/>
                </a:solidFill>
                <a:effectLst/>
                <a:uLnTx/>
                <a:uFillTx/>
                <a:latin typeface="Calibri" charset="0"/>
                <a:ea typeface="ＭＳ Ｐゴシック" charset="-128"/>
                <a:cs typeface="+mn-cs"/>
              </a:rPr>
              <a:t> batting average. (</a:t>
            </a:r>
            <a:r>
              <a:rPr kumimoji="0" lang="en-US" altLang="en-US" sz="2000" b="0" i="1" u="none" strike="noStrike" kern="1200" cap="none" spc="0" normalizeH="0" baseline="0" noProof="0" dirty="0" err="1">
                <a:ln>
                  <a:noFill/>
                </a:ln>
                <a:solidFill>
                  <a:prstClr val="white"/>
                </a:solidFill>
                <a:effectLst/>
                <a:uLnTx/>
                <a:uFillTx/>
                <a:latin typeface="Calibri" charset="0"/>
                <a:ea typeface="ＭＳ Ｐゴシック" charset="-128"/>
                <a:cs typeface="+mn-cs"/>
              </a:rPr>
              <a:t>Lahman’s</a:t>
            </a:r>
            <a:r>
              <a:rPr kumimoji="0" lang="en-US" altLang="en-US" sz="2000" b="0" i="1" u="none" strike="noStrike" kern="1200" cap="none" spc="0" normalizeH="0" baseline="0" noProof="0" dirty="0">
                <a:ln>
                  <a:noFill/>
                </a:ln>
                <a:solidFill>
                  <a:prstClr val="white"/>
                </a:solidFill>
                <a:effectLst/>
                <a:uLnTx/>
                <a:uFillTx/>
                <a:latin typeface="Calibri" charset="0"/>
                <a:ea typeface="ＭＳ Ｐゴシック" charset="-128"/>
                <a:cs typeface="+mn-cs"/>
              </a:rPr>
              <a:t> baseball DB)</a:t>
            </a:r>
          </a:p>
          <a:p>
            <a:pPr marL="0" marR="0" lvl="0" indent="0" algn="ctr" defTabSz="457200" rtl="0" eaLnBrk="1" fontAlgn="base" latinLnBrk="0" hangingPunct="1">
              <a:lnSpc>
                <a:spcPct val="100000"/>
              </a:lnSpc>
              <a:spcBef>
                <a:spcPct val="0"/>
              </a:spcBef>
              <a:spcAft>
                <a:spcPct val="0"/>
              </a:spcAft>
              <a:buClrTx/>
              <a:buSzTx/>
              <a:buFontTx/>
              <a:buNone/>
              <a:tabLst/>
              <a:defRPr/>
            </a:pPr>
            <a:r>
              <a:rPr lang="en-US" altLang="en-US" sz="2000" i="1" dirty="0">
                <a:solidFill>
                  <a:prstClr val="white"/>
                </a:solidFill>
              </a:rPr>
              <a:t>Trigger: Make student ID immutable. (Book database)</a:t>
            </a:r>
          </a:p>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000" b="0" i="1" u="none" strike="noStrike" kern="1200" cap="none" spc="0" normalizeH="0" baseline="0" noProof="0" dirty="0">
                <a:ln>
                  <a:noFill/>
                </a:ln>
                <a:solidFill>
                  <a:prstClr val="white"/>
                </a:solidFill>
                <a:effectLst/>
                <a:uLnTx/>
                <a:uFillTx/>
                <a:latin typeface="Calibri" charset="0"/>
                <a:ea typeface="ＭＳ Ｐゴシック" charset="-128"/>
                <a:cs typeface="+mn-cs"/>
              </a:rPr>
              <a:t>Procedure: Add customer and address (Classic Models modified)</a:t>
            </a:r>
            <a:endPar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8" name="TextBox 11">
            <a:extLst>
              <a:ext uri="{FF2B5EF4-FFF2-40B4-BE49-F238E27FC236}">
                <a16:creationId xmlns:a16="http://schemas.microsoft.com/office/drawing/2014/main" id="{43BE24A9-940D-4948-A3F9-E0F5C8F95DB8}"/>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kumimoji="0" lang="en-US" altLang="en-US" sz="1050" b="1" i="0" u="none" strike="noStrike" kern="1200" cap="none" spc="0" normalizeH="0" baseline="0" noProof="0">
                <a:ln>
                  <a:noFill/>
                </a:ln>
                <a:solidFill>
                  <a:srgbClr val="FFFFFF"/>
                </a:solidFill>
                <a:effectLst/>
                <a:uLnTx/>
                <a:uFillTx/>
                <a:latin typeface="Calibri" charset="0"/>
                <a:ea typeface="ＭＳ Ｐゴシック" charset="-128"/>
                <a:cs typeface="+mn-cs"/>
              </a:rPr>
              <a:pPr marL="0" marR="0" lvl="0" indent="0" algn="l" defTabSz="457200" rtl="0" eaLnBrk="1" fontAlgn="base" latinLnBrk="0" hangingPunct="1">
                <a:lnSpc>
                  <a:spcPct val="100000"/>
                </a:lnSpc>
                <a:spcBef>
                  <a:spcPct val="0"/>
                </a:spcBef>
                <a:spcAft>
                  <a:spcPct val="0"/>
                </a:spcAft>
                <a:buClrTx/>
                <a:buSzTx/>
                <a:buFontTx/>
                <a:buNone/>
                <a:tabLst/>
                <a:defRPr/>
              </a:pPr>
              <a:t>30</a:t>
            </a:fld>
            <a:r>
              <a:rPr kumimoji="0" lang="en-US" altLang="en-US" sz="1050" b="1" i="0" u="none" strike="noStrike" kern="1200" cap="none" spc="0" normalizeH="0" baseline="0" noProof="0" dirty="0">
                <a:ln>
                  <a:noFill/>
                </a:ln>
                <a:solidFill>
                  <a:srgbClr val="FFFFFF"/>
                </a:solidFill>
                <a:effectLst/>
                <a:uLnTx/>
                <a:uFillTx/>
                <a:latin typeface="Calibri" charset="0"/>
                <a:ea typeface="ＭＳ Ｐゴシック" charset="-128"/>
                <a:cs typeface="+mn-cs"/>
              </a:rPr>
              <a:t> </a:t>
            </a:r>
            <a:r>
              <a:rPr kumimoji="0" lang="en-US" altLang="en-US" sz="1050" b="0" i="0" u="none" strike="noStrike" kern="1200" cap="none" spc="0" normalizeH="0" baseline="0" noProof="0" dirty="0">
                <a:ln>
                  <a:noFill/>
                </a:ln>
                <a:solidFill>
                  <a:srgbClr val="FFFFFF"/>
                </a:solidFill>
                <a:effectLst/>
                <a:uLnTx/>
                <a:uFillTx/>
                <a:latin typeface="Calibri" charset="0"/>
                <a:ea typeface="ＭＳ Ｐゴシック" charset="-128"/>
                <a:cs typeface="+mn-cs"/>
              </a:rPr>
              <a:t>|</a:t>
            </a:r>
            <a:r>
              <a:rPr kumimoji="0" lang="en-US" altLang="en-US" sz="1050" b="1" i="0" u="none" strike="noStrike" kern="1200" cap="none" spc="0" normalizeH="0" baseline="0" noProof="0" dirty="0">
                <a:ln>
                  <a:noFill/>
                </a:ln>
                <a:solidFill>
                  <a:srgbClr val="FFFFFF"/>
                </a:solidFill>
                <a:effectLst/>
                <a:uLnTx/>
                <a:uFillTx/>
                <a:latin typeface="Calibri" charset="0"/>
                <a:ea typeface="ＭＳ Ｐゴシック" charset="-128"/>
                <a:cs typeface="+mn-cs"/>
              </a:rPr>
              <a:t> Introduction to Databases (S22): </a:t>
            </a:r>
            <a:r>
              <a:rPr kumimoji="0" lang="en-US"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rPr>
              <a:t>Lecture 7: ER, Relational, SQL (End)	</a:t>
            </a:r>
            <a:r>
              <a:rPr kumimoji="0" lang="de-DE"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rPr>
              <a:t>© Donald F. Ferguson, 2022</a:t>
            </a:r>
            <a:endParaRPr kumimoji="0" lang="en-US"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56952164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C9232-6605-044F-8A6D-F249ED8D2A86}"/>
              </a:ext>
            </a:extLst>
          </p:cNvPr>
          <p:cNvSpPr>
            <a:spLocks noGrp="1"/>
          </p:cNvSpPr>
          <p:nvPr>
            <p:ph type="title"/>
          </p:nvPr>
        </p:nvSpPr>
        <p:spPr/>
        <p:txBody>
          <a:bodyPr/>
          <a:lstStyle/>
          <a:p>
            <a:r>
              <a:rPr lang="en-US" dirty="0"/>
              <a:t>Function to Computer Career Batting Avg</a:t>
            </a:r>
          </a:p>
        </p:txBody>
      </p:sp>
      <p:pic>
        <p:nvPicPr>
          <p:cNvPr id="7" name="Picture 6">
            <a:extLst>
              <a:ext uri="{FF2B5EF4-FFF2-40B4-BE49-F238E27FC236}">
                <a16:creationId xmlns:a16="http://schemas.microsoft.com/office/drawing/2014/main" id="{C5EBA680-A3D0-BC4C-B580-84708962AD6E}"/>
              </a:ext>
            </a:extLst>
          </p:cNvPr>
          <p:cNvPicPr>
            <a:picLocks noChangeAspect="1"/>
          </p:cNvPicPr>
          <p:nvPr/>
        </p:nvPicPr>
        <p:blipFill>
          <a:blip r:embed="rId2"/>
          <a:stretch>
            <a:fillRect/>
          </a:stretch>
        </p:blipFill>
        <p:spPr>
          <a:xfrm>
            <a:off x="304800" y="819150"/>
            <a:ext cx="8096250" cy="3326027"/>
          </a:xfrm>
          <a:prstGeom prst="rect">
            <a:avLst/>
          </a:prstGeom>
        </p:spPr>
      </p:pic>
    </p:spTree>
    <p:extLst>
      <p:ext uri="{BB962C8B-B14F-4D97-AF65-F5344CB8AC3E}">
        <p14:creationId xmlns:p14="http://schemas.microsoft.com/office/powerpoint/2010/main" val="357280439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C9232-6605-044F-8A6D-F249ED8D2A86}"/>
              </a:ext>
            </a:extLst>
          </p:cNvPr>
          <p:cNvSpPr>
            <a:spLocks noGrp="1"/>
          </p:cNvSpPr>
          <p:nvPr>
            <p:ph type="title"/>
          </p:nvPr>
        </p:nvSpPr>
        <p:spPr/>
        <p:txBody>
          <a:bodyPr/>
          <a:lstStyle/>
          <a:p>
            <a:r>
              <a:rPr lang="en-US" dirty="0"/>
              <a:t>Trigger to Make Student ID Immutable</a:t>
            </a:r>
          </a:p>
        </p:txBody>
      </p:sp>
      <p:pic>
        <p:nvPicPr>
          <p:cNvPr id="4" name="Picture 3">
            <a:extLst>
              <a:ext uri="{FF2B5EF4-FFF2-40B4-BE49-F238E27FC236}">
                <a16:creationId xmlns:a16="http://schemas.microsoft.com/office/drawing/2014/main" id="{6D005267-28E4-4346-947E-69FAE7B6CD57}"/>
              </a:ext>
            </a:extLst>
          </p:cNvPr>
          <p:cNvPicPr>
            <a:picLocks noChangeAspect="1"/>
          </p:cNvPicPr>
          <p:nvPr/>
        </p:nvPicPr>
        <p:blipFill>
          <a:blip r:embed="rId2"/>
          <a:stretch>
            <a:fillRect/>
          </a:stretch>
        </p:blipFill>
        <p:spPr>
          <a:xfrm>
            <a:off x="457200" y="819150"/>
            <a:ext cx="8229600" cy="1671764"/>
          </a:xfrm>
          <a:prstGeom prst="rect">
            <a:avLst/>
          </a:prstGeom>
        </p:spPr>
      </p:pic>
      <p:sp>
        <p:nvSpPr>
          <p:cNvPr id="6" name="TextBox 5">
            <a:extLst>
              <a:ext uri="{FF2B5EF4-FFF2-40B4-BE49-F238E27FC236}">
                <a16:creationId xmlns:a16="http://schemas.microsoft.com/office/drawing/2014/main" id="{37B7943C-A4D0-0143-9225-649AFB9C53D6}"/>
              </a:ext>
            </a:extLst>
          </p:cNvPr>
          <p:cNvSpPr txBox="1"/>
          <p:nvPr/>
        </p:nvSpPr>
        <p:spPr>
          <a:xfrm>
            <a:off x="533400" y="2800350"/>
            <a:ext cx="6716326" cy="923330"/>
          </a:xfrm>
          <a:prstGeom prst="rect">
            <a:avLst/>
          </a:prstGeom>
          <a:noFill/>
        </p:spPr>
        <p:txBody>
          <a:bodyPr wrap="none" rtlCol="0">
            <a:spAutoFit/>
          </a:bodyPr>
          <a:lstStyle/>
          <a:p>
            <a:pPr marL="285750" indent="-285750">
              <a:buFont typeface="Arial" panose="020B0604020202020204" pitchFamily="34" charset="0"/>
              <a:buChar char="•"/>
            </a:pPr>
            <a:r>
              <a:rPr lang="en-US" dirty="0"/>
              <a:t>In general, DEFINER= ... Is extremely important.</a:t>
            </a:r>
          </a:p>
          <a:p>
            <a:pPr marL="285750" indent="-285750">
              <a:buFont typeface="Arial" panose="020B0604020202020204" pitchFamily="34" charset="0"/>
              <a:buChar char="•"/>
            </a:pPr>
            <a:r>
              <a:rPr lang="en-US" dirty="0"/>
              <a:t>This allows DBA to implement functions that access data/do things</a:t>
            </a:r>
            <a:br>
              <a:rPr lang="en-US" dirty="0"/>
            </a:br>
            <a:r>
              <a:rPr lang="en-US" dirty="0"/>
              <a:t>that a general user cannot do.</a:t>
            </a:r>
          </a:p>
        </p:txBody>
      </p:sp>
    </p:spTree>
    <p:extLst>
      <p:ext uri="{BB962C8B-B14F-4D97-AF65-F5344CB8AC3E}">
        <p14:creationId xmlns:p14="http://schemas.microsoft.com/office/powerpoint/2010/main" val="75491817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EC9232-6605-044F-8A6D-F249ED8D2A86}"/>
              </a:ext>
            </a:extLst>
          </p:cNvPr>
          <p:cNvSpPr>
            <a:spLocks noGrp="1"/>
          </p:cNvSpPr>
          <p:nvPr>
            <p:ph type="title"/>
          </p:nvPr>
        </p:nvSpPr>
        <p:spPr/>
        <p:txBody>
          <a:bodyPr/>
          <a:lstStyle/>
          <a:p>
            <a:r>
              <a:rPr lang="en-US" dirty="0"/>
              <a:t>Add User and Address to Modified Classic Models</a:t>
            </a:r>
          </a:p>
        </p:txBody>
      </p:sp>
      <p:pic>
        <p:nvPicPr>
          <p:cNvPr id="3" name="Picture 2">
            <a:extLst>
              <a:ext uri="{FF2B5EF4-FFF2-40B4-BE49-F238E27FC236}">
                <a16:creationId xmlns:a16="http://schemas.microsoft.com/office/drawing/2014/main" id="{E2AD564E-E3D8-AA49-B6A9-A6B51E26F86D}"/>
              </a:ext>
            </a:extLst>
          </p:cNvPr>
          <p:cNvPicPr>
            <a:picLocks noChangeAspect="1"/>
          </p:cNvPicPr>
          <p:nvPr/>
        </p:nvPicPr>
        <p:blipFill>
          <a:blip r:embed="rId2"/>
          <a:stretch>
            <a:fillRect/>
          </a:stretch>
        </p:blipFill>
        <p:spPr>
          <a:xfrm>
            <a:off x="304800" y="514350"/>
            <a:ext cx="6172200" cy="4075558"/>
          </a:xfrm>
          <a:prstGeom prst="rect">
            <a:avLst/>
          </a:prstGeom>
        </p:spPr>
      </p:pic>
      <p:sp>
        <p:nvSpPr>
          <p:cNvPr id="4" name="Rectangle 3">
            <a:extLst>
              <a:ext uri="{FF2B5EF4-FFF2-40B4-BE49-F238E27FC236}">
                <a16:creationId xmlns:a16="http://schemas.microsoft.com/office/drawing/2014/main" id="{C8FB3A44-EEC1-2646-A935-1028D8A9AE8A}"/>
              </a:ext>
            </a:extLst>
          </p:cNvPr>
          <p:cNvSpPr/>
          <p:nvPr/>
        </p:nvSpPr>
        <p:spPr>
          <a:xfrm>
            <a:off x="990600" y="2647950"/>
            <a:ext cx="5334000" cy="1143000"/>
          </a:xfrm>
          <a:prstGeom prst="rect">
            <a:avLst/>
          </a:prstGeom>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Part of HW2 Answer</a:t>
            </a:r>
          </a:p>
        </p:txBody>
      </p:sp>
    </p:spTree>
    <p:extLst>
      <p:ext uri="{BB962C8B-B14F-4D97-AF65-F5344CB8AC3E}">
        <p14:creationId xmlns:p14="http://schemas.microsoft.com/office/powerpoint/2010/main" val="243019861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Security</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8" name="TextBox 9"/>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34</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 Introduction to Databases (S22): Lecture 7: ER, Relational, SQL (End)</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 Donald F. Ferguson, 2022</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421518904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2704E00-485C-E84A-B5CA-5C202A5D0CFC}"/>
              </a:ext>
            </a:extLst>
          </p:cNvPr>
          <p:cNvSpPr>
            <a:spLocks noGrp="1"/>
          </p:cNvSpPr>
          <p:nvPr>
            <p:ph idx="1"/>
          </p:nvPr>
        </p:nvSpPr>
        <p:spPr/>
        <p:txBody>
          <a:bodyPr/>
          <a:lstStyle/>
          <a:p>
            <a:r>
              <a:rPr lang="en-US" sz="1400" dirty="0"/>
              <a:t>Definitions:</a:t>
            </a:r>
          </a:p>
          <a:p>
            <a:pPr lvl="1"/>
            <a:r>
              <a:rPr lang="en-US" sz="1200" dirty="0"/>
              <a:t>“A (digital) identity is information on an entity used by computer systems to represent an external agent. That agent may be a person, organization, application, or device.”</a:t>
            </a:r>
          </a:p>
          <a:p>
            <a:pPr lvl="1"/>
            <a:r>
              <a:rPr lang="en-US" sz="1200" dirty="0"/>
              <a:t>“Authentication is the act of proving an assertion, such as the identity of a computer system user. In contrast with identification, the act of indicating a person or thing's identity, authentication is the process of verifying that identity.”</a:t>
            </a:r>
          </a:p>
          <a:p>
            <a:pPr lvl="1"/>
            <a:r>
              <a:rPr lang="en-US" sz="1200" dirty="0"/>
              <a:t>“Authorization is the function of specifying access rights/privileges to resources, ... More formally, "to authorize" is to define an access policy. ... During operation, the system uses the access control rules to decide whether access requests from (authenticated) consumers shall be approved (granted) or disapproved.</a:t>
            </a:r>
          </a:p>
          <a:p>
            <a:pPr lvl="1"/>
            <a:r>
              <a:rPr lang="en-US" sz="1200" dirty="0"/>
              <a:t>“Within an organization, roles are created for various job functions. The permissions to perform certain operations are assigned to specific roles. Members or staff (or other system users) are assigned particular roles, and through those role assignments acquire the permissions needed to perform particular system functions.”</a:t>
            </a:r>
          </a:p>
          <a:p>
            <a:pPr lvl="1"/>
            <a:r>
              <a:rPr lang="en-US" sz="1200" dirty="0"/>
              <a:t>“In computing, privilege is defined as the delegation of authority to perform security-relevant functions on a computer system. A privilege allows a user to perform an action with security consequences. Examples of various privileges include the ability to create a new user, install software, or change kernel functions.”</a:t>
            </a:r>
            <a:br>
              <a:rPr lang="en-US" sz="1200" dirty="0"/>
            </a:br>
            <a:endParaRPr lang="en-US" sz="1200" dirty="0"/>
          </a:p>
          <a:p>
            <a:r>
              <a:rPr lang="en-US" sz="1400" dirty="0"/>
              <a:t>SQL and relational database management systems implementing security by:</a:t>
            </a:r>
          </a:p>
          <a:p>
            <a:pPr lvl="1"/>
            <a:r>
              <a:rPr lang="en-US" sz="1200" dirty="0"/>
              <a:t>Creating identities and authentication policies.</a:t>
            </a:r>
          </a:p>
          <a:p>
            <a:pPr lvl="1"/>
            <a:r>
              <a:rPr lang="en-US" sz="1200" dirty="0"/>
              <a:t>Creating roles and assigning identities to roles.</a:t>
            </a:r>
          </a:p>
          <a:p>
            <a:pPr lvl="1"/>
            <a:r>
              <a:rPr lang="en-US" sz="1200" dirty="0"/>
              <a:t>Granting and revoking privileges to/from roles and identities.</a:t>
            </a:r>
          </a:p>
        </p:txBody>
      </p:sp>
      <p:sp>
        <p:nvSpPr>
          <p:cNvPr id="3" name="Title 2">
            <a:extLst>
              <a:ext uri="{FF2B5EF4-FFF2-40B4-BE49-F238E27FC236}">
                <a16:creationId xmlns:a16="http://schemas.microsoft.com/office/drawing/2014/main" id="{1DD93837-6BB1-9441-AA79-D509CBD6CB3C}"/>
              </a:ext>
            </a:extLst>
          </p:cNvPr>
          <p:cNvSpPr>
            <a:spLocks noGrp="1"/>
          </p:cNvSpPr>
          <p:nvPr>
            <p:ph type="title"/>
          </p:nvPr>
        </p:nvSpPr>
        <p:spPr/>
        <p:txBody>
          <a:bodyPr/>
          <a:lstStyle/>
          <a:p>
            <a:r>
              <a:rPr lang="en-US" dirty="0"/>
              <a:t>Security Concepts (Terms from Wikipedia)</a:t>
            </a:r>
          </a:p>
        </p:txBody>
      </p:sp>
    </p:spTree>
    <p:extLst>
      <p:ext uri="{BB962C8B-B14F-4D97-AF65-F5344CB8AC3E}">
        <p14:creationId xmlns:p14="http://schemas.microsoft.com/office/powerpoint/2010/main" val="25233967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p:txBody>
          <a:bodyPr/>
          <a:lstStyle/>
          <a:p>
            <a:r>
              <a:rPr lang="en-US" dirty="0"/>
              <a:t>Authorization</a:t>
            </a:r>
            <a:endParaRPr lang="en-US" altLang="en-US" dirty="0">
              <a:effectLst>
                <a:outerShdw blurRad="38100" dist="38100" dir="2700000" algn="tl">
                  <a:srgbClr val="C0C0C0"/>
                </a:outerShdw>
              </a:effectLst>
            </a:endParaRPr>
          </a:p>
        </p:txBody>
      </p:sp>
      <p:sp>
        <p:nvSpPr>
          <p:cNvPr id="72707" name="Rectangle 3"/>
          <p:cNvSpPr>
            <a:spLocks noGrp="1" noChangeArrowheads="1"/>
          </p:cNvSpPr>
          <p:nvPr>
            <p:ph type="body" idx="1"/>
          </p:nvPr>
        </p:nvSpPr>
        <p:spPr>
          <a:xfrm>
            <a:off x="1719263" y="820342"/>
            <a:ext cx="5709127" cy="3568779"/>
          </a:xfrm>
        </p:spPr>
        <p:txBody>
          <a:bodyPr/>
          <a:lstStyle/>
          <a:p>
            <a:r>
              <a:rPr lang="en-US" altLang="en-US" dirty="0"/>
              <a:t>We may assign a user several forms of authorizations on parts of the database.</a:t>
            </a:r>
          </a:p>
          <a:p>
            <a:pPr lvl="1">
              <a:lnSpc>
                <a:spcPct val="160000"/>
              </a:lnSpc>
            </a:pPr>
            <a:r>
              <a:rPr lang="en-US" altLang="en-US" b="1" dirty="0"/>
              <a:t>Read</a:t>
            </a:r>
            <a:r>
              <a:rPr lang="en-US" altLang="en-US" b="1" dirty="0">
                <a:solidFill>
                  <a:schemeClr val="tx2"/>
                </a:solidFill>
              </a:rPr>
              <a:t> </a:t>
            </a:r>
            <a:r>
              <a:rPr lang="en-US" altLang="en-US" dirty="0"/>
              <a:t>- allows reading, but not modification of data.</a:t>
            </a:r>
          </a:p>
          <a:p>
            <a:pPr lvl="1"/>
            <a:r>
              <a:rPr lang="en-US" altLang="en-US" b="1" dirty="0"/>
              <a:t>Insert</a:t>
            </a:r>
            <a:r>
              <a:rPr lang="en-US" altLang="en-US" b="1" dirty="0">
                <a:solidFill>
                  <a:schemeClr val="tx2"/>
                </a:solidFill>
              </a:rPr>
              <a:t> </a:t>
            </a:r>
            <a:r>
              <a:rPr lang="en-US" altLang="en-US" dirty="0"/>
              <a:t>- allows insertion of new data, but not modification of existing data.</a:t>
            </a:r>
          </a:p>
          <a:p>
            <a:pPr lvl="1"/>
            <a:r>
              <a:rPr lang="en-US" altLang="en-US" b="1" dirty="0"/>
              <a:t>Update</a:t>
            </a:r>
            <a:r>
              <a:rPr lang="en-US" altLang="en-US" b="1" dirty="0">
                <a:solidFill>
                  <a:schemeClr val="tx2"/>
                </a:solidFill>
              </a:rPr>
              <a:t> </a:t>
            </a:r>
            <a:r>
              <a:rPr lang="en-US" altLang="en-US" dirty="0"/>
              <a:t>- allows modification, but not deletion of data.</a:t>
            </a:r>
          </a:p>
          <a:p>
            <a:pPr lvl="1"/>
            <a:r>
              <a:rPr lang="en-US" altLang="en-US" b="1" dirty="0"/>
              <a:t>Delete</a:t>
            </a:r>
            <a:r>
              <a:rPr lang="en-US" altLang="en-US" b="1" dirty="0">
                <a:solidFill>
                  <a:schemeClr val="tx2"/>
                </a:solidFill>
              </a:rPr>
              <a:t> </a:t>
            </a:r>
            <a:r>
              <a:rPr lang="en-US" altLang="en-US" dirty="0"/>
              <a:t>- allows deletion of data.</a:t>
            </a:r>
          </a:p>
          <a:p>
            <a:r>
              <a:rPr lang="en-US" altLang="en-US" dirty="0"/>
              <a:t>Each of these types of authorizations is called a </a:t>
            </a:r>
            <a:r>
              <a:rPr lang="en-US" altLang="en-US" b="1" dirty="0">
                <a:solidFill>
                  <a:srgbClr val="002060"/>
                </a:solidFill>
              </a:rPr>
              <a:t>privilege</a:t>
            </a:r>
            <a:r>
              <a:rPr lang="en-US" altLang="en-US" dirty="0"/>
              <a:t>. We may authorize the user all, none, or a combination of these types of privileges on specified parts of a database, such as a relation or a view.</a:t>
            </a:r>
          </a:p>
          <a:p>
            <a:endParaRPr lang="en-US" altLang="en-US" sz="1500" dirty="0"/>
          </a:p>
        </p:txBody>
      </p:sp>
    </p:spTree>
    <p:extLst>
      <p:ext uri="{BB962C8B-B14F-4D97-AF65-F5344CB8AC3E}">
        <p14:creationId xmlns:p14="http://schemas.microsoft.com/office/powerpoint/2010/main" val="179710780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p:txBody>
          <a:bodyPr/>
          <a:lstStyle/>
          <a:p>
            <a:r>
              <a:rPr lang="en-US" dirty="0"/>
              <a:t>Authorization (Cont.)</a:t>
            </a:r>
            <a:endParaRPr lang="en-US" altLang="en-US" dirty="0">
              <a:effectLst>
                <a:outerShdw blurRad="38100" dist="38100" dir="2700000" algn="tl">
                  <a:srgbClr val="C0C0C0"/>
                </a:outerShdw>
              </a:effectLst>
            </a:endParaRPr>
          </a:p>
        </p:txBody>
      </p:sp>
      <p:sp>
        <p:nvSpPr>
          <p:cNvPr id="72707" name="Rectangle 3"/>
          <p:cNvSpPr>
            <a:spLocks noGrp="1" noChangeArrowheads="1"/>
          </p:cNvSpPr>
          <p:nvPr>
            <p:ph type="body" idx="1"/>
          </p:nvPr>
        </p:nvSpPr>
        <p:spPr>
          <a:xfrm>
            <a:off x="1719263" y="820342"/>
            <a:ext cx="5692834" cy="2105739"/>
          </a:xfrm>
        </p:spPr>
        <p:txBody>
          <a:bodyPr/>
          <a:lstStyle/>
          <a:p>
            <a:r>
              <a:rPr lang="en-US" altLang="en-US" dirty="0"/>
              <a:t>Forms of authorization to modify the database schema</a:t>
            </a:r>
          </a:p>
          <a:p>
            <a:pPr lvl="1"/>
            <a:r>
              <a:rPr lang="en-US" altLang="en-US" b="1" dirty="0">
                <a:solidFill>
                  <a:srgbClr val="002060"/>
                </a:solidFill>
              </a:rPr>
              <a:t>Index</a:t>
            </a:r>
            <a:r>
              <a:rPr lang="en-US" altLang="en-US" b="1" dirty="0">
                <a:solidFill>
                  <a:schemeClr val="tx2"/>
                </a:solidFill>
              </a:rPr>
              <a:t> </a:t>
            </a:r>
            <a:r>
              <a:rPr lang="en-US" altLang="en-US" dirty="0"/>
              <a:t>- allows creation and deletion of indices.</a:t>
            </a:r>
          </a:p>
          <a:p>
            <a:pPr lvl="1"/>
            <a:r>
              <a:rPr lang="en-US" altLang="en-US" b="1" dirty="0">
                <a:solidFill>
                  <a:srgbClr val="002060"/>
                </a:solidFill>
              </a:rPr>
              <a:t>Resources</a:t>
            </a:r>
            <a:r>
              <a:rPr lang="en-US" altLang="en-US" b="1" dirty="0">
                <a:solidFill>
                  <a:schemeClr val="tx2"/>
                </a:solidFill>
              </a:rPr>
              <a:t> </a:t>
            </a:r>
            <a:r>
              <a:rPr lang="en-US" altLang="en-US" dirty="0"/>
              <a:t>- allows creation of new relations.</a:t>
            </a:r>
          </a:p>
          <a:p>
            <a:pPr lvl="1"/>
            <a:r>
              <a:rPr lang="en-US" altLang="en-US" b="1" dirty="0">
                <a:solidFill>
                  <a:srgbClr val="002060"/>
                </a:solidFill>
              </a:rPr>
              <a:t>Alteration</a:t>
            </a:r>
            <a:r>
              <a:rPr lang="en-US" altLang="en-US" b="1" dirty="0">
                <a:solidFill>
                  <a:schemeClr val="tx2"/>
                </a:solidFill>
              </a:rPr>
              <a:t> </a:t>
            </a:r>
            <a:r>
              <a:rPr lang="en-US" altLang="en-US" dirty="0"/>
              <a:t>- allows addition or deletion of attributes in a relation.</a:t>
            </a:r>
          </a:p>
          <a:p>
            <a:pPr lvl="1"/>
            <a:r>
              <a:rPr lang="en-US" altLang="en-US" b="1" dirty="0">
                <a:solidFill>
                  <a:srgbClr val="002060"/>
                </a:solidFill>
              </a:rPr>
              <a:t>Drop</a:t>
            </a:r>
            <a:r>
              <a:rPr lang="en-US" altLang="en-US" b="1" dirty="0">
                <a:solidFill>
                  <a:schemeClr val="tx2"/>
                </a:solidFill>
              </a:rPr>
              <a:t> </a:t>
            </a:r>
            <a:r>
              <a:rPr lang="en-US" altLang="en-US" dirty="0"/>
              <a:t>- allows deletion of relations.</a:t>
            </a:r>
          </a:p>
          <a:p>
            <a:endParaRPr lang="en-US" altLang="en-US" sz="1500" dirty="0"/>
          </a:p>
        </p:txBody>
      </p:sp>
    </p:spTree>
    <p:extLst>
      <p:ext uri="{BB962C8B-B14F-4D97-AF65-F5344CB8AC3E}">
        <p14:creationId xmlns:p14="http://schemas.microsoft.com/office/powerpoint/2010/main" val="110971545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p:txBody>
          <a:bodyPr/>
          <a:lstStyle/>
          <a:p>
            <a:r>
              <a:rPr lang="en-US" dirty="0"/>
              <a:t>Authorization Specification in SQL</a:t>
            </a:r>
            <a:endParaRPr lang="en-US" altLang="en-US" dirty="0">
              <a:effectLst>
                <a:outerShdw blurRad="38100" dist="38100" dir="2700000" algn="tl">
                  <a:srgbClr val="C0C0C0"/>
                </a:outerShdw>
              </a:effectLst>
            </a:endParaRPr>
          </a:p>
        </p:txBody>
      </p:sp>
      <p:sp>
        <p:nvSpPr>
          <p:cNvPr id="72707" name="Rectangle 3"/>
          <p:cNvSpPr>
            <a:spLocks noGrp="1" noChangeArrowheads="1"/>
          </p:cNvSpPr>
          <p:nvPr>
            <p:ph type="body" idx="1"/>
          </p:nvPr>
        </p:nvSpPr>
        <p:spPr>
          <a:xfrm>
            <a:off x="1719263" y="829486"/>
            <a:ext cx="5709127" cy="3677840"/>
          </a:xfrm>
        </p:spPr>
        <p:txBody>
          <a:bodyPr/>
          <a:lstStyle/>
          <a:p>
            <a:r>
              <a:rPr lang="en-US" altLang="en-US" dirty="0"/>
              <a:t>The </a:t>
            </a:r>
            <a:r>
              <a:rPr lang="en-US" altLang="en-US" b="1" dirty="0">
                <a:solidFill>
                  <a:srgbClr val="002060"/>
                </a:solidFill>
              </a:rPr>
              <a:t>grant</a:t>
            </a:r>
            <a:r>
              <a:rPr lang="en-US" altLang="en-US" dirty="0"/>
              <a:t> statement is used to confer authorization</a:t>
            </a:r>
          </a:p>
          <a:p>
            <a:pPr>
              <a:buFont typeface="Monotype Sorts" charset="2"/>
              <a:buNone/>
            </a:pPr>
            <a:r>
              <a:rPr lang="en-US" altLang="en-US" dirty="0"/>
              <a:t>	   </a:t>
            </a:r>
            <a:r>
              <a:rPr lang="en-US" altLang="en-US" b="1" dirty="0"/>
              <a:t>grant</a:t>
            </a:r>
            <a:r>
              <a:rPr lang="en-US" altLang="en-US" dirty="0"/>
              <a:t> &lt;privilege list&gt; </a:t>
            </a:r>
            <a:r>
              <a:rPr lang="en-US" altLang="en-US" b="1" dirty="0"/>
              <a:t>on </a:t>
            </a:r>
            <a:r>
              <a:rPr lang="en-US" altLang="en-US" dirty="0"/>
              <a:t>&lt;relation or view &gt; </a:t>
            </a:r>
            <a:r>
              <a:rPr lang="en-US" altLang="en-US" b="1" dirty="0"/>
              <a:t>to</a:t>
            </a:r>
            <a:r>
              <a:rPr lang="en-US" altLang="en-US" dirty="0"/>
              <a:t> &lt;user list&gt;</a:t>
            </a:r>
          </a:p>
          <a:p>
            <a:r>
              <a:rPr lang="en-US" altLang="en-US" dirty="0"/>
              <a:t>&lt;user list&gt; is:</a:t>
            </a:r>
          </a:p>
          <a:p>
            <a:pPr lvl="1"/>
            <a:r>
              <a:rPr lang="en-US" altLang="en-US" dirty="0"/>
              <a:t>a user-id</a:t>
            </a:r>
          </a:p>
          <a:p>
            <a:pPr lvl="1"/>
            <a:r>
              <a:rPr lang="en-US" altLang="en-US" b="1" dirty="0"/>
              <a:t>public</a:t>
            </a:r>
            <a:r>
              <a:rPr lang="en-US" altLang="en-US" dirty="0"/>
              <a:t>, which allows all valid users the privilege granted</a:t>
            </a:r>
          </a:p>
          <a:p>
            <a:pPr lvl="1"/>
            <a:r>
              <a:rPr lang="en-US" altLang="en-US" dirty="0"/>
              <a:t>A role (more on this later)</a:t>
            </a:r>
          </a:p>
          <a:p>
            <a:r>
              <a:rPr lang="en-US" altLang="en-US" dirty="0"/>
              <a:t>Example:</a:t>
            </a:r>
          </a:p>
          <a:p>
            <a:pPr lvl="1"/>
            <a:r>
              <a:rPr lang="en-US" altLang="en-US" b="1" dirty="0"/>
              <a:t>grant</a:t>
            </a:r>
            <a:r>
              <a:rPr lang="en-US" altLang="en-US" dirty="0"/>
              <a:t>  </a:t>
            </a:r>
            <a:r>
              <a:rPr lang="en-US" altLang="en-US" b="1" dirty="0"/>
              <a:t>select on  </a:t>
            </a:r>
            <a:r>
              <a:rPr lang="en-US" altLang="en-US" i="1" dirty="0"/>
              <a:t>department</a:t>
            </a:r>
            <a:r>
              <a:rPr lang="en-US" altLang="en-US" b="1" dirty="0"/>
              <a:t> to</a:t>
            </a:r>
            <a:r>
              <a:rPr lang="en-US" altLang="en-US" dirty="0"/>
              <a:t> </a:t>
            </a:r>
            <a:r>
              <a:rPr lang="en-US" altLang="en-US" dirty="0" err="1"/>
              <a:t>Amit</a:t>
            </a:r>
            <a:r>
              <a:rPr lang="en-US" altLang="en-US" dirty="0"/>
              <a:t>,  Satoshi</a:t>
            </a:r>
          </a:p>
          <a:p>
            <a:r>
              <a:rPr lang="en-US" altLang="en-US" dirty="0"/>
              <a:t>Granting a privilege on a view does not imply granting any privileges on the underlying relations.</a:t>
            </a:r>
          </a:p>
          <a:p>
            <a:r>
              <a:rPr lang="en-US" altLang="en-US" dirty="0"/>
              <a:t>The grantor of the privilege must already hold the privilege on the specified item (or be the database administrator).</a:t>
            </a:r>
          </a:p>
        </p:txBody>
      </p:sp>
    </p:spTree>
    <p:extLst>
      <p:ext uri="{BB962C8B-B14F-4D97-AF65-F5344CB8AC3E}">
        <p14:creationId xmlns:p14="http://schemas.microsoft.com/office/powerpoint/2010/main" val="354957948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p:txBody>
          <a:bodyPr/>
          <a:lstStyle/>
          <a:p>
            <a:r>
              <a:rPr lang="en-US" dirty="0"/>
              <a:t>Privileges in SQL</a:t>
            </a:r>
            <a:endParaRPr lang="en-US" altLang="en-US" dirty="0">
              <a:effectLst>
                <a:outerShdw blurRad="38100" dist="38100" dir="2700000" algn="tl">
                  <a:srgbClr val="C0C0C0"/>
                </a:outerShdw>
              </a:effectLst>
            </a:endParaRPr>
          </a:p>
        </p:txBody>
      </p:sp>
      <p:sp>
        <p:nvSpPr>
          <p:cNvPr id="72707" name="Rectangle 3"/>
          <p:cNvSpPr>
            <a:spLocks noGrp="1" noChangeArrowheads="1"/>
          </p:cNvSpPr>
          <p:nvPr>
            <p:ph type="body" idx="1"/>
          </p:nvPr>
        </p:nvSpPr>
        <p:spPr>
          <a:xfrm>
            <a:off x="1719263" y="820342"/>
            <a:ext cx="5495354" cy="3677840"/>
          </a:xfrm>
        </p:spPr>
        <p:txBody>
          <a:bodyPr/>
          <a:lstStyle/>
          <a:p>
            <a:r>
              <a:rPr lang="en-US" altLang="en-US" b="1" dirty="0">
                <a:solidFill>
                  <a:srgbClr val="002060"/>
                </a:solidFill>
              </a:rPr>
              <a:t>select</a:t>
            </a:r>
            <a:r>
              <a:rPr lang="en-US" altLang="en-US" dirty="0"/>
              <a:t>: allows read access to relation, or the ability to query using the view</a:t>
            </a:r>
          </a:p>
          <a:p>
            <a:pPr lvl="1"/>
            <a:r>
              <a:rPr lang="en-US" altLang="en-US" dirty="0"/>
              <a:t>Example: grant users </a:t>
            </a:r>
            <a:r>
              <a:rPr lang="en-US" altLang="en-US" i="1" dirty="0"/>
              <a:t>U</a:t>
            </a:r>
            <a:r>
              <a:rPr lang="en-US" altLang="en-US" baseline="-25000" dirty="0"/>
              <a:t>1</a:t>
            </a:r>
            <a:r>
              <a:rPr lang="en-US" altLang="en-US" dirty="0"/>
              <a:t>, </a:t>
            </a:r>
            <a:r>
              <a:rPr lang="en-US" altLang="en-US" i="1" dirty="0"/>
              <a:t>U</a:t>
            </a:r>
            <a:r>
              <a:rPr lang="en-US" altLang="en-US" baseline="-25000" dirty="0"/>
              <a:t>2</a:t>
            </a:r>
            <a:r>
              <a:rPr lang="en-US" altLang="en-US" dirty="0"/>
              <a:t>, and </a:t>
            </a:r>
            <a:r>
              <a:rPr lang="en-US" altLang="en-US" i="1" dirty="0"/>
              <a:t>U</a:t>
            </a:r>
            <a:r>
              <a:rPr lang="en-US" altLang="en-US" baseline="-25000" dirty="0"/>
              <a:t>3</a:t>
            </a:r>
            <a:r>
              <a:rPr lang="en-US" altLang="en-US" dirty="0"/>
              <a:t> </a:t>
            </a:r>
            <a:r>
              <a:rPr lang="en-US" altLang="en-US" b="1" dirty="0"/>
              <a:t>select</a:t>
            </a:r>
            <a:r>
              <a:rPr lang="en-US" altLang="en-US" dirty="0"/>
              <a:t> authorization on the </a:t>
            </a:r>
            <a:r>
              <a:rPr lang="en-US" altLang="en-US" i="1" dirty="0"/>
              <a:t>instructor </a:t>
            </a:r>
            <a:r>
              <a:rPr lang="en-US" altLang="en-US" dirty="0"/>
              <a:t>relation:</a:t>
            </a:r>
          </a:p>
          <a:p>
            <a:pPr>
              <a:buFont typeface="Monotype Sorts" charset="2"/>
              <a:buNone/>
            </a:pPr>
            <a:r>
              <a:rPr lang="en-US" altLang="en-US" dirty="0"/>
              <a:t>			</a:t>
            </a:r>
            <a:r>
              <a:rPr lang="en-US" altLang="en-US" b="1" dirty="0"/>
              <a:t>grant select on </a:t>
            </a:r>
            <a:r>
              <a:rPr lang="en-US" altLang="en-US" i="1" dirty="0"/>
              <a:t>instructor </a:t>
            </a:r>
            <a:r>
              <a:rPr lang="en-US" altLang="en-US" b="1" dirty="0"/>
              <a:t>to </a:t>
            </a:r>
            <a:r>
              <a:rPr lang="en-US" altLang="en-US" i="1" dirty="0"/>
              <a:t>U</a:t>
            </a:r>
            <a:r>
              <a:rPr lang="en-US" altLang="en-US" baseline="-25000" dirty="0"/>
              <a:t>1</a:t>
            </a:r>
            <a:r>
              <a:rPr lang="en-US" altLang="en-US" i="1" dirty="0"/>
              <a:t>, U</a:t>
            </a:r>
            <a:r>
              <a:rPr lang="en-US" altLang="en-US" baseline="-25000" dirty="0"/>
              <a:t>2</a:t>
            </a:r>
            <a:r>
              <a:rPr lang="en-US" altLang="en-US" i="1" dirty="0"/>
              <a:t>, U</a:t>
            </a:r>
            <a:r>
              <a:rPr lang="en-US" altLang="en-US" baseline="-25000" dirty="0"/>
              <a:t>3</a:t>
            </a:r>
            <a:endParaRPr lang="en-US" altLang="en-US" dirty="0"/>
          </a:p>
          <a:p>
            <a:r>
              <a:rPr lang="en-US" altLang="en-US" b="1" dirty="0">
                <a:solidFill>
                  <a:srgbClr val="002060"/>
                </a:solidFill>
              </a:rPr>
              <a:t>insert</a:t>
            </a:r>
            <a:r>
              <a:rPr lang="en-US" altLang="en-US" dirty="0"/>
              <a:t>: the ability to insert tuples</a:t>
            </a:r>
          </a:p>
          <a:p>
            <a:r>
              <a:rPr lang="en-US" altLang="en-US" b="1" dirty="0">
                <a:solidFill>
                  <a:srgbClr val="002060"/>
                </a:solidFill>
              </a:rPr>
              <a:t>update</a:t>
            </a:r>
            <a:r>
              <a:rPr lang="en-US" altLang="en-US" dirty="0"/>
              <a:t>: the ability  to update using the SQL update statement</a:t>
            </a:r>
          </a:p>
          <a:p>
            <a:r>
              <a:rPr lang="en-US" altLang="en-US" b="1" dirty="0">
                <a:solidFill>
                  <a:srgbClr val="002060"/>
                </a:solidFill>
              </a:rPr>
              <a:t>delete</a:t>
            </a:r>
            <a:r>
              <a:rPr lang="en-US" altLang="en-US" dirty="0"/>
              <a:t>: the ability to delete tuples.</a:t>
            </a:r>
          </a:p>
          <a:p>
            <a:r>
              <a:rPr lang="en-US" altLang="en-US" b="1" dirty="0">
                <a:solidFill>
                  <a:srgbClr val="002060"/>
                </a:solidFill>
              </a:rPr>
              <a:t>all privileges</a:t>
            </a:r>
            <a:r>
              <a:rPr lang="en-US" altLang="en-US" dirty="0"/>
              <a:t>: used as a short form for all the allowable privileges</a:t>
            </a:r>
          </a:p>
        </p:txBody>
      </p:sp>
    </p:spTree>
    <p:extLst>
      <p:ext uri="{BB962C8B-B14F-4D97-AF65-F5344CB8AC3E}">
        <p14:creationId xmlns:p14="http://schemas.microsoft.com/office/powerpoint/2010/main" val="32241705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Midterm and Homework Assignments</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11">
            <a:extLst>
              <a:ext uri="{FF2B5EF4-FFF2-40B4-BE49-F238E27FC236}">
                <a16:creationId xmlns:a16="http://schemas.microsoft.com/office/drawing/2014/main" id="{8A631F77-AB62-3242-B8AF-FE8C129748BE}"/>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kumimoji="0" lang="en-US" altLang="en-US" sz="1050" b="1" i="0" u="none" strike="noStrike" kern="1200" cap="none" spc="0" normalizeH="0" baseline="0" noProof="0">
                <a:ln>
                  <a:noFill/>
                </a:ln>
                <a:solidFill>
                  <a:srgbClr val="FFFFFF"/>
                </a:solidFill>
                <a:effectLst/>
                <a:uLnTx/>
                <a:uFillTx/>
                <a:latin typeface="Calibri" charset="0"/>
                <a:ea typeface="ＭＳ Ｐゴシック" charset="-128"/>
                <a:cs typeface="+mn-cs"/>
              </a:rPr>
              <a:pPr marL="0" marR="0" lvl="0" indent="0" algn="l" defTabSz="457200" rtl="0" eaLnBrk="1" fontAlgn="base" latinLnBrk="0" hangingPunct="1">
                <a:lnSpc>
                  <a:spcPct val="100000"/>
                </a:lnSpc>
                <a:spcBef>
                  <a:spcPct val="0"/>
                </a:spcBef>
                <a:spcAft>
                  <a:spcPct val="0"/>
                </a:spcAft>
                <a:buClrTx/>
                <a:buSzTx/>
                <a:buFontTx/>
                <a:buNone/>
                <a:tabLst/>
                <a:defRPr/>
              </a:pPr>
              <a:t>4</a:t>
            </a:fld>
            <a:r>
              <a:rPr kumimoji="0" lang="en-US" altLang="en-US" sz="1050" b="1" i="0" u="none" strike="noStrike" kern="1200" cap="none" spc="0" normalizeH="0" baseline="0" noProof="0" dirty="0">
                <a:ln>
                  <a:noFill/>
                </a:ln>
                <a:solidFill>
                  <a:srgbClr val="FFFFFF"/>
                </a:solidFill>
                <a:effectLst/>
                <a:uLnTx/>
                <a:uFillTx/>
                <a:latin typeface="Calibri" charset="0"/>
                <a:ea typeface="ＭＳ Ｐゴシック" charset="-128"/>
                <a:cs typeface="+mn-cs"/>
              </a:rPr>
              <a:t> </a:t>
            </a:r>
            <a:r>
              <a:rPr kumimoji="0" lang="en-US" altLang="en-US" sz="1050" b="0" i="0" u="none" strike="noStrike" kern="1200" cap="none" spc="0" normalizeH="0" baseline="0" noProof="0" dirty="0">
                <a:ln>
                  <a:noFill/>
                </a:ln>
                <a:solidFill>
                  <a:srgbClr val="FFFFFF"/>
                </a:solidFill>
                <a:effectLst/>
                <a:uLnTx/>
                <a:uFillTx/>
                <a:latin typeface="Calibri" charset="0"/>
                <a:ea typeface="ＭＳ Ｐゴシック" charset="-128"/>
                <a:cs typeface="+mn-cs"/>
              </a:rPr>
              <a:t>|</a:t>
            </a:r>
            <a:r>
              <a:rPr kumimoji="0" lang="en-US" altLang="en-US" sz="1050" b="1" i="0" u="none" strike="noStrike" kern="1200" cap="none" spc="0" normalizeH="0" baseline="0" noProof="0" dirty="0">
                <a:ln>
                  <a:noFill/>
                </a:ln>
                <a:solidFill>
                  <a:srgbClr val="FFFFFF"/>
                </a:solidFill>
                <a:effectLst/>
                <a:uLnTx/>
                <a:uFillTx/>
                <a:latin typeface="Calibri" charset="0"/>
                <a:ea typeface="ＭＳ Ｐゴシック" charset="-128"/>
                <a:cs typeface="+mn-cs"/>
              </a:rPr>
              <a:t> Introduction to Databases (S22): </a:t>
            </a:r>
            <a:r>
              <a:rPr kumimoji="0" lang="en-US"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rPr>
              <a:t>Lecture 7: ER, Relational, SQL (End)	</a:t>
            </a:r>
            <a:r>
              <a:rPr kumimoji="0" lang="de-DE"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rPr>
              <a:t>© Donald F. Ferguson, 2022</a:t>
            </a:r>
            <a:endParaRPr kumimoji="0" lang="en-US"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414019082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p:txBody>
          <a:bodyPr/>
          <a:lstStyle/>
          <a:p>
            <a:r>
              <a:rPr lang="en-US" dirty="0"/>
              <a:t>Revoking Authorization in SQL</a:t>
            </a:r>
            <a:endParaRPr lang="en-US" altLang="en-US" dirty="0">
              <a:effectLst>
                <a:outerShdw blurRad="38100" dist="38100" dir="2700000" algn="tl">
                  <a:srgbClr val="C0C0C0"/>
                </a:outerShdw>
              </a:effectLst>
            </a:endParaRPr>
          </a:p>
        </p:txBody>
      </p:sp>
      <p:sp>
        <p:nvSpPr>
          <p:cNvPr id="72707" name="Rectangle 3"/>
          <p:cNvSpPr>
            <a:spLocks noGrp="1" noChangeArrowheads="1"/>
          </p:cNvSpPr>
          <p:nvPr>
            <p:ph type="body" idx="1"/>
          </p:nvPr>
        </p:nvSpPr>
        <p:spPr>
          <a:xfrm>
            <a:off x="1719263" y="856918"/>
            <a:ext cx="5669090" cy="3677840"/>
          </a:xfrm>
        </p:spPr>
        <p:txBody>
          <a:bodyPr/>
          <a:lstStyle/>
          <a:p>
            <a:r>
              <a:rPr lang="en-US" altLang="en-US" dirty="0"/>
              <a:t>The </a:t>
            </a:r>
            <a:r>
              <a:rPr lang="en-US" altLang="en-US" b="1" dirty="0">
                <a:solidFill>
                  <a:srgbClr val="002060"/>
                </a:solidFill>
              </a:rPr>
              <a:t>revoke</a:t>
            </a:r>
            <a:r>
              <a:rPr lang="en-US" altLang="en-US" b="1" dirty="0"/>
              <a:t> </a:t>
            </a:r>
            <a:r>
              <a:rPr lang="en-US" altLang="en-US" dirty="0"/>
              <a:t>statement is used to revoke authorization.</a:t>
            </a:r>
          </a:p>
          <a:p>
            <a:pPr lvl="1">
              <a:buFont typeface="Monotype Sorts" charset="2"/>
              <a:buNone/>
            </a:pPr>
            <a:r>
              <a:rPr lang="en-US" altLang="en-US" b="1" dirty="0"/>
              <a:t>revoke </a:t>
            </a:r>
            <a:r>
              <a:rPr lang="en-US" altLang="en-US" dirty="0"/>
              <a:t>&lt;privilege list&gt; </a:t>
            </a:r>
            <a:r>
              <a:rPr lang="en-US" altLang="en-US" b="1" dirty="0"/>
              <a:t>on </a:t>
            </a:r>
            <a:r>
              <a:rPr lang="en-US" altLang="en-US" dirty="0"/>
              <a:t>&lt;relation or view&gt; </a:t>
            </a:r>
            <a:r>
              <a:rPr lang="en-US" altLang="en-US" b="1" dirty="0"/>
              <a:t>from </a:t>
            </a:r>
            <a:r>
              <a:rPr lang="en-US" altLang="en-US" dirty="0"/>
              <a:t>&lt;user list&gt;</a:t>
            </a:r>
          </a:p>
          <a:p>
            <a:r>
              <a:rPr lang="en-US" altLang="en-US" dirty="0"/>
              <a:t>Example:</a:t>
            </a:r>
          </a:p>
          <a:p>
            <a:pPr lvl="1">
              <a:buFont typeface="Monotype Sorts" charset="2"/>
              <a:buNone/>
            </a:pPr>
            <a:r>
              <a:rPr lang="en-US" altLang="en-US" b="1" dirty="0"/>
              <a:t>revoke select on </a:t>
            </a:r>
            <a:r>
              <a:rPr lang="en-US" altLang="en-US" i="1" dirty="0"/>
              <a:t>student  </a:t>
            </a:r>
            <a:r>
              <a:rPr lang="en-US" altLang="en-US" b="1" dirty="0"/>
              <a:t>from </a:t>
            </a:r>
            <a:r>
              <a:rPr lang="en-US" altLang="en-US" i="1" dirty="0"/>
              <a:t>U</a:t>
            </a:r>
            <a:r>
              <a:rPr lang="en-US" altLang="en-US" i="1" baseline="-25000" dirty="0"/>
              <a:t>1</a:t>
            </a:r>
            <a:r>
              <a:rPr lang="en-US" altLang="en-US" i="1" dirty="0"/>
              <a:t>, U</a:t>
            </a:r>
            <a:r>
              <a:rPr lang="en-US" altLang="en-US" i="1" baseline="-25000" dirty="0"/>
              <a:t>2</a:t>
            </a:r>
            <a:r>
              <a:rPr lang="en-US" altLang="en-US" i="1" dirty="0"/>
              <a:t>, U</a:t>
            </a:r>
            <a:r>
              <a:rPr lang="en-US" altLang="en-US" i="1" baseline="-25000" dirty="0"/>
              <a:t>3</a:t>
            </a:r>
          </a:p>
          <a:p>
            <a:r>
              <a:rPr lang="en-US" altLang="en-US" dirty="0"/>
              <a:t>&lt;privilege-list&gt; may be </a:t>
            </a:r>
            <a:r>
              <a:rPr lang="en-US" altLang="en-US" b="1" dirty="0"/>
              <a:t>all </a:t>
            </a:r>
            <a:r>
              <a:rPr lang="en-US" altLang="en-US" dirty="0"/>
              <a:t>to revoke all privileges the </a:t>
            </a:r>
            <a:r>
              <a:rPr lang="en-US" altLang="en-US" dirty="0" err="1"/>
              <a:t>revokee</a:t>
            </a:r>
            <a:r>
              <a:rPr lang="en-US" altLang="en-US" dirty="0"/>
              <a:t> may hold.</a:t>
            </a:r>
          </a:p>
          <a:p>
            <a:r>
              <a:rPr lang="en-US" altLang="en-US" dirty="0"/>
              <a:t>If &lt;</a:t>
            </a:r>
            <a:r>
              <a:rPr lang="en-US" altLang="en-US" dirty="0" err="1"/>
              <a:t>revokee</a:t>
            </a:r>
            <a:r>
              <a:rPr lang="en-US" altLang="en-US" dirty="0"/>
              <a:t>-list&gt; includes </a:t>
            </a:r>
            <a:r>
              <a:rPr lang="en-US" altLang="en-US" b="1" dirty="0"/>
              <a:t>public, </a:t>
            </a:r>
            <a:r>
              <a:rPr lang="en-US" altLang="en-US" dirty="0"/>
              <a:t>all users lose the privilege except those granted it explicitly.</a:t>
            </a:r>
          </a:p>
          <a:p>
            <a:r>
              <a:rPr lang="en-US" altLang="en-US" dirty="0"/>
              <a:t>If the same privilege was granted twice to the same user by different grantees, the user may retain the privilege after the revocation.</a:t>
            </a:r>
          </a:p>
          <a:p>
            <a:r>
              <a:rPr lang="en-US" altLang="en-US" dirty="0"/>
              <a:t>All privileges that depend on the privilege being revoked are also revoked.</a:t>
            </a:r>
          </a:p>
          <a:p>
            <a:endParaRPr lang="en-US" altLang="en-US" sz="1500" dirty="0"/>
          </a:p>
        </p:txBody>
      </p:sp>
    </p:spTree>
    <p:extLst>
      <p:ext uri="{BB962C8B-B14F-4D97-AF65-F5344CB8AC3E}">
        <p14:creationId xmlns:p14="http://schemas.microsoft.com/office/powerpoint/2010/main" val="220938163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p:txBody>
          <a:bodyPr/>
          <a:lstStyle/>
          <a:p>
            <a:r>
              <a:rPr lang="en-US" altLang="en-US" dirty="0">
                <a:effectLst/>
              </a:rPr>
              <a:t>Roles</a:t>
            </a:r>
            <a:endParaRPr lang="en-US" altLang="en-US" dirty="0">
              <a:effectLst>
                <a:outerShdw blurRad="38100" dist="38100" dir="2700000" algn="tl">
                  <a:srgbClr val="C0C0C0"/>
                </a:outerShdw>
              </a:effectLst>
            </a:endParaRPr>
          </a:p>
        </p:txBody>
      </p:sp>
      <p:sp>
        <p:nvSpPr>
          <p:cNvPr id="72707" name="Rectangle 3"/>
          <p:cNvSpPr>
            <a:spLocks noGrp="1" noChangeArrowheads="1"/>
          </p:cNvSpPr>
          <p:nvPr>
            <p:ph type="body" idx="1"/>
          </p:nvPr>
        </p:nvSpPr>
        <p:spPr>
          <a:xfrm>
            <a:off x="1719263" y="838630"/>
            <a:ext cx="5722444" cy="2370915"/>
          </a:xfrm>
        </p:spPr>
        <p:txBody>
          <a:bodyPr/>
          <a:lstStyle/>
          <a:p>
            <a:r>
              <a:rPr lang="en-US" altLang="en-US" dirty="0"/>
              <a:t>A</a:t>
            </a:r>
            <a:r>
              <a:rPr lang="en-US" altLang="en-US" b="1" dirty="0">
                <a:solidFill>
                  <a:srgbClr val="000099"/>
                </a:solidFill>
              </a:rPr>
              <a:t> </a:t>
            </a:r>
            <a:r>
              <a:rPr lang="en-US" altLang="en-US" b="1" dirty="0">
                <a:solidFill>
                  <a:srgbClr val="002060"/>
                </a:solidFill>
              </a:rPr>
              <a:t>role</a:t>
            </a:r>
            <a:r>
              <a:rPr lang="en-US" altLang="en-US" b="1" dirty="0">
                <a:solidFill>
                  <a:srgbClr val="000099"/>
                </a:solidFill>
              </a:rPr>
              <a:t> </a:t>
            </a:r>
            <a:r>
              <a:rPr lang="en-US" altLang="en-US" dirty="0"/>
              <a:t>is</a:t>
            </a:r>
            <a:r>
              <a:rPr lang="en-US" altLang="en-US" b="1" dirty="0">
                <a:solidFill>
                  <a:srgbClr val="000099"/>
                </a:solidFill>
              </a:rPr>
              <a:t> </a:t>
            </a:r>
            <a:r>
              <a:rPr lang="en-US" altLang="en-US" dirty="0"/>
              <a:t>a way to distinguish among various users as far as what  these users can access/update in the database.</a:t>
            </a:r>
          </a:p>
          <a:p>
            <a:r>
              <a:rPr lang="en-US" altLang="en-US" dirty="0"/>
              <a:t>To create a role we use:</a:t>
            </a:r>
          </a:p>
          <a:p>
            <a:pPr>
              <a:buNone/>
            </a:pPr>
            <a:r>
              <a:rPr lang="en-US" altLang="en-US" b="1" dirty="0"/>
              <a:t>        create a role </a:t>
            </a:r>
            <a:r>
              <a:rPr lang="en-US" altLang="en-US" dirty="0"/>
              <a:t>&lt;name&gt;</a:t>
            </a:r>
          </a:p>
          <a:p>
            <a:r>
              <a:rPr lang="en-US" altLang="en-US" dirty="0"/>
              <a:t>Example:</a:t>
            </a:r>
          </a:p>
          <a:p>
            <a:pPr lvl="1"/>
            <a:r>
              <a:rPr lang="en-US" altLang="en-US" dirty="0"/>
              <a:t>  </a:t>
            </a:r>
            <a:r>
              <a:rPr lang="en-US" altLang="en-US" b="1" dirty="0"/>
              <a:t>create role</a:t>
            </a:r>
            <a:r>
              <a:rPr lang="en-US" altLang="en-US" dirty="0"/>
              <a:t> instructor</a:t>
            </a:r>
          </a:p>
          <a:p>
            <a:r>
              <a:rPr lang="en-US" altLang="en-US" dirty="0"/>
              <a:t>Once a role is created we can assign “users” to the role using:</a:t>
            </a:r>
          </a:p>
          <a:p>
            <a:pPr lvl="1"/>
            <a:r>
              <a:rPr lang="en-US" altLang="en-US" b="1" dirty="0"/>
              <a:t>grant</a:t>
            </a:r>
            <a:r>
              <a:rPr lang="en-US" altLang="en-US" dirty="0"/>
              <a:t>  &lt;role&gt; </a:t>
            </a:r>
            <a:r>
              <a:rPr lang="en-US" altLang="en-US" b="1" dirty="0"/>
              <a:t>to </a:t>
            </a:r>
            <a:r>
              <a:rPr lang="en-US" altLang="en-US" dirty="0"/>
              <a:t>&lt;users&gt;</a:t>
            </a:r>
          </a:p>
          <a:p>
            <a:endParaRPr lang="en-US" altLang="en-US" sz="1500" dirty="0"/>
          </a:p>
        </p:txBody>
      </p:sp>
    </p:spTree>
    <p:extLst>
      <p:ext uri="{BB962C8B-B14F-4D97-AF65-F5344CB8AC3E}">
        <p14:creationId xmlns:p14="http://schemas.microsoft.com/office/powerpoint/2010/main" val="59181575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p:txBody>
          <a:bodyPr/>
          <a:lstStyle/>
          <a:p>
            <a:r>
              <a:rPr lang="en-US" altLang="en-US" dirty="0">
                <a:effectLst/>
              </a:rPr>
              <a:t>Roles Example</a:t>
            </a:r>
            <a:endParaRPr lang="en-US" altLang="en-US" dirty="0">
              <a:effectLst>
                <a:outerShdw blurRad="38100" dist="38100" dir="2700000" algn="tl">
                  <a:srgbClr val="C0C0C0"/>
                </a:outerShdw>
              </a:effectLst>
            </a:endParaRPr>
          </a:p>
        </p:txBody>
      </p:sp>
      <p:sp>
        <p:nvSpPr>
          <p:cNvPr id="72707" name="Rectangle 3"/>
          <p:cNvSpPr>
            <a:spLocks noGrp="1" noChangeArrowheads="1"/>
          </p:cNvSpPr>
          <p:nvPr>
            <p:ph type="body" idx="1"/>
          </p:nvPr>
        </p:nvSpPr>
        <p:spPr>
          <a:xfrm>
            <a:off x="1719263" y="847774"/>
            <a:ext cx="5692834" cy="3677840"/>
          </a:xfrm>
        </p:spPr>
        <p:txBody>
          <a:bodyPr/>
          <a:lstStyle/>
          <a:p>
            <a:r>
              <a:rPr lang="en-US" altLang="en-US" b="1" dirty="0"/>
              <a:t>create role</a:t>
            </a:r>
            <a:r>
              <a:rPr lang="en-US" altLang="en-US" dirty="0"/>
              <a:t> instructor;</a:t>
            </a:r>
          </a:p>
          <a:p>
            <a:r>
              <a:rPr lang="en-US" altLang="en-US" b="1" dirty="0"/>
              <a:t>grant</a:t>
            </a:r>
            <a:r>
              <a:rPr lang="en-US" altLang="en-US" dirty="0"/>
              <a:t> </a:t>
            </a:r>
            <a:r>
              <a:rPr lang="en-US" altLang="en-US" i="1" dirty="0"/>
              <a:t>instructor</a:t>
            </a:r>
            <a:r>
              <a:rPr lang="en-US" altLang="en-US" b="1" dirty="0"/>
              <a:t> to </a:t>
            </a:r>
            <a:r>
              <a:rPr lang="en-US" altLang="en-US" dirty="0" err="1"/>
              <a:t>Amit</a:t>
            </a:r>
            <a:r>
              <a:rPr lang="en-US" altLang="en-US" b="1" dirty="0"/>
              <a:t>;</a:t>
            </a:r>
            <a:endParaRPr lang="en-US" altLang="en-US" dirty="0"/>
          </a:p>
          <a:p>
            <a:r>
              <a:rPr lang="en-US" altLang="en-US" dirty="0"/>
              <a:t>Privileges can be granted to roles:</a:t>
            </a:r>
          </a:p>
          <a:p>
            <a:pPr lvl="1"/>
            <a:r>
              <a:rPr lang="en-US" altLang="en-US" b="1" dirty="0"/>
              <a:t>grant</a:t>
            </a:r>
            <a:r>
              <a:rPr lang="en-US" altLang="en-US" dirty="0"/>
              <a:t> </a:t>
            </a:r>
            <a:r>
              <a:rPr lang="en-US" altLang="en-US" b="1" dirty="0"/>
              <a:t>select</a:t>
            </a:r>
            <a:r>
              <a:rPr lang="en-US" altLang="en-US" dirty="0"/>
              <a:t> </a:t>
            </a:r>
            <a:r>
              <a:rPr lang="en-US" altLang="en-US" b="1" dirty="0"/>
              <a:t>on</a:t>
            </a:r>
            <a:r>
              <a:rPr lang="en-US" altLang="en-US" dirty="0"/>
              <a:t> </a:t>
            </a:r>
            <a:r>
              <a:rPr lang="en-US" altLang="en-US" i="1" dirty="0"/>
              <a:t>takes</a:t>
            </a:r>
            <a:r>
              <a:rPr lang="en-US" altLang="en-US" dirty="0"/>
              <a:t> </a:t>
            </a:r>
            <a:r>
              <a:rPr lang="en-US" altLang="en-US" b="1" dirty="0"/>
              <a:t>to</a:t>
            </a:r>
            <a:r>
              <a:rPr lang="en-US" altLang="en-US" dirty="0"/>
              <a:t> </a:t>
            </a:r>
            <a:r>
              <a:rPr lang="en-US" altLang="en-US" i="1" dirty="0"/>
              <a:t>instructor</a:t>
            </a:r>
            <a:r>
              <a:rPr lang="en-US" altLang="en-US" dirty="0"/>
              <a:t>;</a:t>
            </a:r>
          </a:p>
          <a:p>
            <a:r>
              <a:rPr lang="en-US" altLang="en-US" dirty="0"/>
              <a:t>Roles can be granted to users, as well as to other roles</a:t>
            </a:r>
          </a:p>
          <a:p>
            <a:pPr lvl="1"/>
            <a:r>
              <a:rPr lang="en-US" altLang="en-US" b="1" dirty="0"/>
              <a:t>create</a:t>
            </a:r>
            <a:r>
              <a:rPr lang="en-US" altLang="en-US" dirty="0"/>
              <a:t> </a:t>
            </a:r>
            <a:r>
              <a:rPr lang="en-US" altLang="en-US" b="1" dirty="0"/>
              <a:t>role</a:t>
            </a:r>
            <a:r>
              <a:rPr lang="en-US" altLang="en-US" dirty="0"/>
              <a:t> </a:t>
            </a:r>
            <a:r>
              <a:rPr lang="en-US" altLang="en-US" i="1" dirty="0" err="1"/>
              <a:t>teaching_assistant</a:t>
            </a:r>
            <a:endParaRPr lang="en-US" altLang="en-US" i="1" dirty="0"/>
          </a:p>
          <a:p>
            <a:pPr lvl="1"/>
            <a:r>
              <a:rPr lang="en-US" altLang="en-US" b="1" dirty="0"/>
              <a:t>grant</a:t>
            </a:r>
            <a:r>
              <a:rPr lang="en-US" altLang="en-US" dirty="0"/>
              <a:t> </a:t>
            </a:r>
            <a:r>
              <a:rPr lang="en-US" altLang="en-US" i="1" dirty="0" err="1"/>
              <a:t>teaching_assistant</a:t>
            </a:r>
            <a:r>
              <a:rPr lang="en-US" altLang="en-US" dirty="0"/>
              <a:t> </a:t>
            </a:r>
            <a:r>
              <a:rPr lang="en-US" altLang="en-US" b="1" dirty="0"/>
              <a:t>to</a:t>
            </a:r>
            <a:r>
              <a:rPr lang="en-US" altLang="en-US" dirty="0"/>
              <a:t> </a:t>
            </a:r>
            <a:r>
              <a:rPr lang="en-US" altLang="en-US" i="1" dirty="0"/>
              <a:t>instructor</a:t>
            </a:r>
            <a:r>
              <a:rPr lang="en-US" altLang="en-US" dirty="0"/>
              <a:t>;</a:t>
            </a:r>
          </a:p>
          <a:p>
            <a:pPr lvl="2"/>
            <a:r>
              <a:rPr lang="en-US" altLang="en-US" i="1" dirty="0"/>
              <a:t>Instructor</a:t>
            </a:r>
            <a:r>
              <a:rPr lang="en-US" altLang="en-US" dirty="0"/>
              <a:t> inherits all privileges of </a:t>
            </a:r>
            <a:r>
              <a:rPr lang="en-US" altLang="en-US" i="1" dirty="0" err="1"/>
              <a:t>teaching_assistant</a:t>
            </a:r>
            <a:endParaRPr lang="en-US" altLang="en-US" i="1" dirty="0"/>
          </a:p>
          <a:p>
            <a:r>
              <a:rPr lang="en-US" altLang="en-US" dirty="0"/>
              <a:t>Chain of roles</a:t>
            </a:r>
          </a:p>
          <a:p>
            <a:pPr lvl="1"/>
            <a:r>
              <a:rPr lang="en-US" altLang="en-US" b="1" dirty="0"/>
              <a:t>create</a:t>
            </a:r>
            <a:r>
              <a:rPr lang="en-US" altLang="en-US" dirty="0"/>
              <a:t> </a:t>
            </a:r>
            <a:r>
              <a:rPr lang="en-US" altLang="en-US" b="1" dirty="0"/>
              <a:t>role</a:t>
            </a:r>
            <a:r>
              <a:rPr lang="en-US" altLang="en-US" dirty="0"/>
              <a:t> </a:t>
            </a:r>
            <a:r>
              <a:rPr lang="en-US" altLang="en-US" i="1" dirty="0"/>
              <a:t>dean</a:t>
            </a:r>
            <a:r>
              <a:rPr lang="en-US" altLang="en-US" dirty="0"/>
              <a:t>;</a:t>
            </a:r>
          </a:p>
          <a:p>
            <a:pPr lvl="1"/>
            <a:r>
              <a:rPr lang="en-US" altLang="en-US" b="1" dirty="0"/>
              <a:t>grant</a:t>
            </a:r>
            <a:r>
              <a:rPr lang="en-US" altLang="en-US" dirty="0"/>
              <a:t> </a:t>
            </a:r>
            <a:r>
              <a:rPr lang="en-US" altLang="en-US" i="1" dirty="0"/>
              <a:t>instructor</a:t>
            </a:r>
            <a:r>
              <a:rPr lang="en-US" altLang="en-US" dirty="0"/>
              <a:t> </a:t>
            </a:r>
            <a:r>
              <a:rPr lang="en-US" altLang="en-US" b="1" dirty="0"/>
              <a:t>to</a:t>
            </a:r>
            <a:r>
              <a:rPr lang="en-US" altLang="en-US" dirty="0"/>
              <a:t> </a:t>
            </a:r>
            <a:r>
              <a:rPr lang="en-US" altLang="en-US" i="1" dirty="0"/>
              <a:t>dean</a:t>
            </a:r>
            <a:r>
              <a:rPr lang="en-US" altLang="en-US" dirty="0"/>
              <a:t>;</a:t>
            </a:r>
          </a:p>
          <a:p>
            <a:pPr lvl="1"/>
            <a:r>
              <a:rPr lang="en-US" altLang="en-US" b="1" dirty="0"/>
              <a:t>grant</a:t>
            </a:r>
            <a:r>
              <a:rPr lang="en-US" altLang="en-US" dirty="0"/>
              <a:t> </a:t>
            </a:r>
            <a:r>
              <a:rPr lang="en-US" altLang="en-US" i="1" dirty="0"/>
              <a:t>dean</a:t>
            </a:r>
            <a:r>
              <a:rPr lang="en-US" altLang="en-US" dirty="0"/>
              <a:t> </a:t>
            </a:r>
            <a:r>
              <a:rPr lang="en-US" altLang="en-US" b="1" dirty="0"/>
              <a:t>to</a:t>
            </a:r>
            <a:r>
              <a:rPr lang="en-US" altLang="en-US" dirty="0"/>
              <a:t> Satoshi;</a:t>
            </a:r>
          </a:p>
          <a:p>
            <a:endParaRPr lang="en-US" altLang="en-US" sz="1500" dirty="0"/>
          </a:p>
        </p:txBody>
      </p:sp>
    </p:spTree>
    <p:extLst>
      <p:ext uri="{BB962C8B-B14F-4D97-AF65-F5344CB8AC3E}">
        <p14:creationId xmlns:p14="http://schemas.microsoft.com/office/powerpoint/2010/main" val="8508051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0866" name="Rectangle 2"/>
          <p:cNvSpPr>
            <a:spLocks noGrp="1" noChangeArrowheads="1"/>
          </p:cNvSpPr>
          <p:nvPr>
            <p:ph type="title"/>
          </p:nvPr>
        </p:nvSpPr>
        <p:spPr/>
        <p:txBody>
          <a:bodyPr/>
          <a:lstStyle/>
          <a:p>
            <a:pPr>
              <a:defRPr/>
            </a:pPr>
            <a:r>
              <a:rPr lang="en-US" dirty="0">
                <a:ea typeface="+mj-ea"/>
              </a:rPr>
              <a:t>Authorization on Views</a:t>
            </a:r>
          </a:p>
        </p:txBody>
      </p:sp>
      <p:sp>
        <p:nvSpPr>
          <p:cNvPr id="88067" name="Rectangle 3"/>
          <p:cNvSpPr>
            <a:spLocks noGrp="1" noChangeArrowheads="1"/>
          </p:cNvSpPr>
          <p:nvPr>
            <p:ph type="body" idx="1"/>
          </p:nvPr>
        </p:nvSpPr>
        <p:spPr>
          <a:xfrm>
            <a:off x="1719263" y="884350"/>
            <a:ext cx="5709128" cy="2797664"/>
          </a:xfrm>
        </p:spPr>
        <p:txBody>
          <a:bodyPr/>
          <a:lstStyle/>
          <a:p>
            <a:r>
              <a:rPr lang="en-US" altLang="en-US" b="1" dirty="0"/>
              <a:t>create view  </a:t>
            </a:r>
            <a:r>
              <a:rPr lang="en-US" altLang="en-US" i="1" dirty="0" err="1"/>
              <a:t>geo_instructor</a:t>
            </a:r>
            <a:r>
              <a:rPr lang="en-US" altLang="en-US" i="1" dirty="0"/>
              <a:t> </a:t>
            </a:r>
            <a:r>
              <a:rPr lang="en-US" altLang="en-US" b="1" dirty="0"/>
              <a:t>as</a:t>
            </a:r>
            <a:br>
              <a:rPr lang="en-US" altLang="en-US" b="1" dirty="0"/>
            </a:br>
            <a:r>
              <a:rPr lang="en-US" altLang="en-US" dirty="0"/>
              <a:t>(</a:t>
            </a:r>
            <a:r>
              <a:rPr lang="en-US" altLang="en-US" b="1" dirty="0"/>
              <a:t>select </a:t>
            </a:r>
            <a:r>
              <a:rPr lang="en-US" altLang="en-US" dirty="0"/>
              <a:t>*</a:t>
            </a:r>
            <a:br>
              <a:rPr lang="en-US" altLang="en-US" dirty="0"/>
            </a:br>
            <a:r>
              <a:rPr lang="en-US" altLang="en-US" b="1" dirty="0"/>
              <a:t>from </a:t>
            </a:r>
            <a:r>
              <a:rPr lang="en-US" altLang="en-US" i="1" dirty="0"/>
              <a:t>instructor</a:t>
            </a:r>
            <a:br>
              <a:rPr lang="en-US" altLang="en-US" i="1" dirty="0"/>
            </a:br>
            <a:r>
              <a:rPr lang="en-US" altLang="en-US" b="1" dirty="0"/>
              <a:t>where </a:t>
            </a:r>
            <a:r>
              <a:rPr lang="en-US" altLang="en-US" i="1" dirty="0"/>
              <a:t>dept_name </a:t>
            </a:r>
            <a:r>
              <a:rPr lang="en-US" altLang="en-US" dirty="0"/>
              <a:t>= 'Geology');</a:t>
            </a:r>
          </a:p>
          <a:p>
            <a:r>
              <a:rPr lang="en-US" altLang="en-US" b="1" dirty="0"/>
              <a:t>grant select on </a:t>
            </a:r>
            <a:r>
              <a:rPr lang="en-US" altLang="en-US" i="1" dirty="0" err="1"/>
              <a:t>geo_instructor</a:t>
            </a:r>
            <a:r>
              <a:rPr lang="en-US" altLang="en-US" i="1" dirty="0"/>
              <a:t> </a:t>
            </a:r>
            <a:r>
              <a:rPr lang="en-US" altLang="en-US" b="1" dirty="0"/>
              <a:t>to </a:t>
            </a:r>
            <a:r>
              <a:rPr lang="en-US" altLang="en-US" i="1" dirty="0"/>
              <a:t> </a:t>
            </a:r>
            <a:r>
              <a:rPr lang="en-US" altLang="en-US" i="1" dirty="0" err="1"/>
              <a:t>geo_staff</a:t>
            </a:r>
            <a:endParaRPr lang="en-US" altLang="en-US" i="1" dirty="0"/>
          </a:p>
          <a:p>
            <a:r>
              <a:rPr lang="en-US" altLang="en-US" dirty="0"/>
              <a:t>Suppose that a  </a:t>
            </a:r>
            <a:r>
              <a:rPr lang="en-US" altLang="en-US" i="1" dirty="0" err="1"/>
              <a:t>geo_staff</a:t>
            </a:r>
            <a:r>
              <a:rPr lang="en-US" altLang="en-US" dirty="0"/>
              <a:t> member issues</a:t>
            </a:r>
          </a:p>
          <a:p>
            <a:pPr lvl="1"/>
            <a:r>
              <a:rPr lang="en-US" altLang="en-US" b="1" dirty="0"/>
              <a:t>select </a:t>
            </a:r>
            <a:r>
              <a:rPr lang="en-US" altLang="en-US" dirty="0"/>
              <a:t>*</a:t>
            </a:r>
            <a:br>
              <a:rPr lang="en-US" altLang="en-US" dirty="0"/>
            </a:br>
            <a:r>
              <a:rPr lang="en-US" altLang="en-US" b="1" dirty="0"/>
              <a:t>from </a:t>
            </a:r>
            <a:r>
              <a:rPr lang="en-US" altLang="en-US" i="1" dirty="0" err="1"/>
              <a:t>geo_instructor</a:t>
            </a:r>
            <a:r>
              <a:rPr lang="en-US" altLang="en-US" dirty="0"/>
              <a:t>;</a:t>
            </a:r>
          </a:p>
          <a:p>
            <a:r>
              <a:rPr lang="en-US" altLang="en-US" dirty="0"/>
              <a:t>What if </a:t>
            </a:r>
          </a:p>
          <a:p>
            <a:pPr lvl="1"/>
            <a:r>
              <a:rPr lang="en-US" altLang="en-US" i="1" dirty="0" err="1"/>
              <a:t>geo_staff</a:t>
            </a:r>
            <a:r>
              <a:rPr lang="en-US" altLang="en-US" dirty="0"/>
              <a:t> does not have permissions on </a:t>
            </a:r>
            <a:r>
              <a:rPr lang="en-US" altLang="en-US" i="1" dirty="0"/>
              <a:t>instructor?</a:t>
            </a:r>
          </a:p>
          <a:p>
            <a:pPr lvl="1"/>
            <a:r>
              <a:rPr lang="en-US" altLang="en-US" dirty="0"/>
              <a:t>Creator of view did not have some permissions on </a:t>
            </a:r>
            <a:r>
              <a:rPr lang="en-US" altLang="en-US" i="1" dirty="0"/>
              <a:t>instructor?</a:t>
            </a:r>
            <a:endParaRPr lang="en-US" altLang="en-US" dirty="0"/>
          </a:p>
          <a:p>
            <a:endParaRPr lang="en-US" altLang="en-US" dirty="0"/>
          </a:p>
        </p:txBody>
      </p:sp>
    </p:spTree>
    <p:extLst>
      <p:ext uri="{BB962C8B-B14F-4D97-AF65-F5344CB8AC3E}">
        <p14:creationId xmlns:p14="http://schemas.microsoft.com/office/powerpoint/2010/main" val="371254679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890" name="Rectangle 2"/>
          <p:cNvSpPr>
            <a:spLocks noGrp="1" noChangeArrowheads="1"/>
          </p:cNvSpPr>
          <p:nvPr>
            <p:ph type="title"/>
          </p:nvPr>
        </p:nvSpPr>
        <p:spPr/>
        <p:txBody>
          <a:bodyPr/>
          <a:lstStyle/>
          <a:p>
            <a:pPr>
              <a:defRPr/>
            </a:pPr>
            <a:r>
              <a:rPr lang="en-US" dirty="0">
                <a:ea typeface="+mj-ea"/>
              </a:rPr>
              <a:t>Other Authorization Features</a:t>
            </a:r>
          </a:p>
        </p:txBody>
      </p:sp>
      <p:sp>
        <p:nvSpPr>
          <p:cNvPr id="89091" name="Rectangle 3"/>
          <p:cNvSpPr>
            <a:spLocks noGrp="1" noChangeArrowheads="1"/>
          </p:cNvSpPr>
          <p:nvPr>
            <p:ph type="body" idx="1"/>
          </p:nvPr>
        </p:nvSpPr>
        <p:spPr>
          <a:xfrm>
            <a:off x="1719263" y="820342"/>
            <a:ext cx="5782369" cy="2764107"/>
          </a:xfrm>
        </p:spPr>
        <p:txBody>
          <a:bodyPr/>
          <a:lstStyle/>
          <a:p>
            <a:r>
              <a:rPr lang="en-US" altLang="en-US" b="1" dirty="0"/>
              <a:t>references</a:t>
            </a:r>
            <a:r>
              <a:rPr lang="en-US" altLang="en-US" dirty="0"/>
              <a:t> privilege to create foreign key</a:t>
            </a:r>
          </a:p>
          <a:p>
            <a:pPr lvl="1"/>
            <a:r>
              <a:rPr lang="en-US" altLang="en-US" b="1" dirty="0"/>
              <a:t>grant reference </a:t>
            </a:r>
            <a:r>
              <a:rPr lang="en-US" altLang="en-US" dirty="0"/>
              <a:t>(</a:t>
            </a:r>
            <a:r>
              <a:rPr lang="en-US" altLang="en-US" i="1" dirty="0"/>
              <a:t>dept_name</a:t>
            </a:r>
            <a:r>
              <a:rPr lang="en-US" altLang="en-US" dirty="0"/>
              <a:t>) </a:t>
            </a:r>
            <a:r>
              <a:rPr lang="en-US" altLang="en-US" b="1" dirty="0"/>
              <a:t>on </a:t>
            </a:r>
            <a:r>
              <a:rPr lang="en-US" altLang="en-US" i="1" dirty="0"/>
              <a:t>department </a:t>
            </a:r>
            <a:r>
              <a:rPr lang="en-US" altLang="en-US" b="1" dirty="0"/>
              <a:t>to </a:t>
            </a:r>
            <a:r>
              <a:rPr lang="en-US" altLang="en-US" dirty="0"/>
              <a:t>Mariano;</a:t>
            </a:r>
          </a:p>
          <a:p>
            <a:pPr lvl="1"/>
            <a:r>
              <a:rPr lang="en-US" altLang="en-US" dirty="0"/>
              <a:t>Why is this required?</a:t>
            </a:r>
          </a:p>
          <a:p>
            <a:r>
              <a:rPr lang="en-US" altLang="en-US" dirty="0"/>
              <a:t>transfer of privileges</a:t>
            </a:r>
          </a:p>
          <a:p>
            <a:pPr lvl="1"/>
            <a:r>
              <a:rPr lang="en-US" altLang="en-US" b="1" dirty="0"/>
              <a:t>grant select on </a:t>
            </a:r>
            <a:r>
              <a:rPr lang="en-US" altLang="en-US" i="1" dirty="0"/>
              <a:t>department </a:t>
            </a:r>
            <a:r>
              <a:rPr lang="en-US" altLang="en-US" b="1" dirty="0"/>
              <a:t>to </a:t>
            </a:r>
            <a:r>
              <a:rPr lang="en-US" altLang="en-US" dirty="0" err="1"/>
              <a:t>Amit</a:t>
            </a:r>
            <a:r>
              <a:rPr lang="en-US" altLang="en-US" dirty="0"/>
              <a:t> </a:t>
            </a:r>
            <a:r>
              <a:rPr lang="en-US" altLang="en-US" b="1" dirty="0"/>
              <a:t>with grant option</a:t>
            </a:r>
            <a:r>
              <a:rPr lang="en-US" altLang="en-US" dirty="0"/>
              <a:t>;</a:t>
            </a:r>
          </a:p>
          <a:p>
            <a:pPr lvl="1"/>
            <a:r>
              <a:rPr lang="en-US" altLang="en-US" b="1" dirty="0"/>
              <a:t>revoke select on </a:t>
            </a:r>
            <a:r>
              <a:rPr lang="en-US" altLang="en-US" i="1" dirty="0"/>
              <a:t>department </a:t>
            </a:r>
            <a:r>
              <a:rPr lang="en-US" altLang="en-US" b="1" dirty="0"/>
              <a:t>from </a:t>
            </a:r>
            <a:r>
              <a:rPr lang="en-US" altLang="en-US" dirty="0" err="1"/>
              <a:t>Amit</a:t>
            </a:r>
            <a:r>
              <a:rPr lang="en-US" altLang="en-US" dirty="0"/>
              <a:t>, Satoshi </a:t>
            </a:r>
            <a:r>
              <a:rPr lang="en-US" altLang="en-US" b="1" dirty="0"/>
              <a:t>cascade</a:t>
            </a:r>
            <a:r>
              <a:rPr lang="en-US" altLang="en-US" dirty="0"/>
              <a:t>;</a:t>
            </a:r>
          </a:p>
          <a:p>
            <a:pPr lvl="1"/>
            <a:r>
              <a:rPr lang="en-US" altLang="en-US" b="1" dirty="0"/>
              <a:t>revoke select on </a:t>
            </a:r>
            <a:r>
              <a:rPr lang="en-US" altLang="en-US" i="1" dirty="0"/>
              <a:t>department </a:t>
            </a:r>
            <a:r>
              <a:rPr lang="en-US" altLang="en-US" b="1" dirty="0"/>
              <a:t>from </a:t>
            </a:r>
            <a:r>
              <a:rPr lang="en-US" altLang="en-US" dirty="0" err="1"/>
              <a:t>Amit</a:t>
            </a:r>
            <a:r>
              <a:rPr lang="en-US" altLang="en-US" dirty="0"/>
              <a:t>, Satoshi </a:t>
            </a:r>
            <a:r>
              <a:rPr lang="en-US" altLang="en-US" b="1" dirty="0"/>
              <a:t>restrict</a:t>
            </a:r>
            <a:r>
              <a:rPr lang="en-US" altLang="en-US" dirty="0"/>
              <a:t>;</a:t>
            </a:r>
          </a:p>
          <a:p>
            <a:pPr lvl="1"/>
            <a:r>
              <a:rPr lang="en-US" altLang="en-US" dirty="0"/>
              <a:t>And more!</a:t>
            </a:r>
          </a:p>
        </p:txBody>
      </p:sp>
      <p:sp>
        <p:nvSpPr>
          <p:cNvPr id="2" name="TextBox 1">
            <a:extLst>
              <a:ext uri="{FF2B5EF4-FFF2-40B4-BE49-F238E27FC236}">
                <a16:creationId xmlns:a16="http://schemas.microsoft.com/office/drawing/2014/main" id="{3BFD4D67-A653-7245-A0D1-A283FB9407F1}"/>
              </a:ext>
            </a:extLst>
          </p:cNvPr>
          <p:cNvSpPr txBox="1"/>
          <p:nvPr/>
        </p:nvSpPr>
        <p:spPr>
          <a:xfrm>
            <a:off x="838200" y="3213154"/>
            <a:ext cx="6918754" cy="120032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Like in many other cases, SQL DBMS have product specific variations.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Switch to notebook.</a:t>
            </a:r>
          </a:p>
        </p:txBody>
      </p:sp>
    </p:spTree>
    <p:extLst>
      <p:ext uri="{BB962C8B-B14F-4D97-AF65-F5344CB8AC3E}">
        <p14:creationId xmlns:p14="http://schemas.microsoft.com/office/powerpoint/2010/main" val="102920174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Some Advanced ER Concepts</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11">
            <a:extLst>
              <a:ext uri="{FF2B5EF4-FFF2-40B4-BE49-F238E27FC236}">
                <a16:creationId xmlns:a16="http://schemas.microsoft.com/office/drawing/2014/main" id="{728730FE-C3F0-584E-A082-E2E27EB7B6E8}"/>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45</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7: ER, Relational, SQL (End)</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175082953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5314"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Weak Entity Sets</a:t>
            </a:r>
          </a:p>
        </p:txBody>
      </p:sp>
      <p:sp>
        <p:nvSpPr>
          <p:cNvPr id="43011" name="Rectangle 3"/>
          <p:cNvSpPr>
            <a:spLocks noGrp="1" noChangeArrowheads="1"/>
          </p:cNvSpPr>
          <p:nvPr>
            <p:ph type="body" idx="1"/>
          </p:nvPr>
        </p:nvSpPr>
        <p:spPr>
          <a:xfrm>
            <a:off x="1719264" y="892029"/>
            <a:ext cx="5722444" cy="3103900"/>
          </a:xfrm>
        </p:spPr>
        <p:txBody>
          <a:bodyPr/>
          <a:lstStyle/>
          <a:p>
            <a:r>
              <a:rPr lang="en-US" altLang="en-US" dirty="0"/>
              <a:t>Consider a </a:t>
            </a:r>
            <a:r>
              <a:rPr lang="en-US" altLang="en-US" i="1" dirty="0"/>
              <a:t>section</a:t>
            </a:r>
            <a:r>
              <a:rPr lang="en-US" altLang="en-US" dirty="0"/>
              <a:t> entity, which is uniquely identified by a </a:t>
            </a:r>
            <a:r>
              <a:rPr lang="en-US" altLang="en-US" i="1" dirty="0" err="1"/>
              <a:t>course_id</a:t>
            </a:r>
            <a:r>
              <a:rPr lang="en-US" altLang="en-US" dirty="0"/>
              <a:t>, </a:t>
            </a:r>
            <a:r>
              <a:rPr lang="en-US" altLang="en-US" i="1" dirty="0"/>
              <a:t>semester, year</a:t>
            </a:r>
            <a:r>
              <a:rPr lang="en-US" altLang="en-US" dirty="0"/>
              <a:t>, and </a:t>
            </a:r>
            <a:r>
              <a:rPr lang="en-US" altLang="en-US" i="1" dirty="0" err="1"/>
              <a:t>sec_id</a:t>
            </a:r>
            <a:r>
              <a:rPr lang="en-US" altLang="en-US" dirty="0"/>
              <a:t>.</a:t>
            </a:r>
          </a:p>
          <a:p>
            <a:r>
              <a:rPr lang="en-US" altLang="en-US" dirty="0"/>
              <a:t>Clearly, section entities are related to course entities. Suppose we create a relationship set </a:t>
            </a:r>
            <a:r>
              <a:rPr lang="en-US" altLang="en-US" i="1" dirty="0" err="1"/>
              <a:t>sec_course</a:t>
            </a:r>
            <a:r>
              <a:rPr lang="en-US" altLang="en-US" dirty="0"/>
              <a:t> between entity sets </a:t>
            </a:r>
            <a:r>
              <a:rPr lang="en-US" altLang="en-US" i="1" dirty="0"/>
              <a:t>section</a:t>
            </a:r>
            <a:r>
              <a:rPr lang="en-US" altLang="en-US" dirty="0"/>
              <a:t> and </a:t>
            </a:r>
            <a:r>
              <a:rPr lang="en-US" altLang="en-US" i="1" dirty="0"/>
              <a:t>course</a:t>
            </a:r>
            <a:r>
              <a:rPr lang="en-US" altLang="en-US" dirty="0"/>
              <a:t>.</a:t>
            </a:r>
          </a:p>
          <a:p>
            <a:r>
              <a:rPr lang="en-US" altLang="en-US" dirty="0"/>
              <a:t>Note that the information in </a:t>
            </a:r>
            <a:r>
              <a:rPr lang="en-US" altLang="en-US" i="1" dirty="0" err="1"/>
              <a:t>sec_course</a:t>
            </a:r>
            <a:r>
              <a:rPr lang="en-US" altLang="en-US" dirty="0"/>
              <a:t> is redundant, since </a:t>
            </a:r>
            <a:r>
              <a:rPr lang="en-US" altLang="en-US" i="1" dirty="0"/>
              <a:t>section</a:t>
            </a:r>
            <a:r>
              <a:rPr lang="en-US" altLang="en-US" dirty="0"/>
              <a:t> already has an attribute </a:t>
            </a:r>
            <a:r>
              <a:rPr lang="en-US" altLang="en-US" i="1" dirty="0" err="1"/>
              <a:t>course_id</a:t>
            </a:r>
            <a:r>
              <a:rPr lang="en-US" altLang="en-US" dirty="0"/>
              <a:t>, which identifies the course with which the section is related. </a:t>
            </a:r>
          </a:p>
          <a:p>
            <a:r>
              <a:rPr lang="en-US" altLang="en-US" dirty="0"/>
              <a:t>One option to deal with this redundancy is to get rid of the relationship </a:t>
            </a:r>
            <a:r>
              <a:rPr lang="en-US" altLang="en-US" dirty="0" err="1"/>
              <a:t>s</a:t>
            </a:r>
            <a:r>
              <a:rPr lang="en-US" altLang="en-US" i="1" dirty="0" err="1"/>
              <a:t>ec_course</a:t>
            </a:r>
            <a:r>
              <a:rPr lang="en-US" altLang="en-US" dirty="0"/>
              <a:t>;  however, by doing so the relationship between </a:t>
            </a:r>
            <a:r>
              <a:rPr lang="en-US" altLang="en-US" i="1" dirty="0"/>
              <a:t>section</a:t>
            </a:r>
            <a:r>
              <a:rPr lang="en-US" altLang="en-US" dirty="0"/>
              <a:t> and </a:t>
            </a:r>
            <a:r>
              <a:rPr lang="en-US" altLang="en-US" i="1" dirty="0"/>
              <a:t>course </a:t>
            </a:r>
            <a:r>
              <a:rPr lang="en-US" altLang="en-US" dirty="0"/>
              <a:t>becomes implicit in an attribute, which is not desirable.</a:t>
            </a:r>
          </a:p>
        </p:txBody>
      </p:sp>
    </p:spTree>
    <p:extLst>
      <p:ext uri="{BB962C8B-B14F-4D97-AF65-F5344CB8AC3E}">
        <p14:creationId xmlns:p14="http://schemas.microsoft.com/office/powerpoint/2010/main" val="311715537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5314"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Weak Entity Sets (Cont.)</a:t>
            </a:r>
          </a:p>
        </p:txBody>
      </p:sp>
      <p:sp>
        <p:nvSpPr>
          <p:cNvPr id="44035" name="Rectangle 3"/>
          <p:cNvSpPr>
            <a:spLocks noGrp="1" noChangeArrowheads="1"/>
          </p:cNvSpPr>
          <p:nvPr>
            <p:ph type="body" idx="1"/>
          </p:nvPr>
        </p:nvSpPr>
        <p:spPr>
          <a:xfrm>
            <a:off x="1719263" y="792332"/>
            <a:ext cx="5751386" cy="3782049"/>
          </a:xfrm>
        </p:spPr>
        <p:txBody>
          <a:bodyPr/>
          <a:lstStyle/>
          <a:p>
            <a:r>
              <a:rPr lang="en-US" altLang="en-US" dirty="0"/>
              <a:t>An alternative way to deal with this redundancy is to not store the attribute </a:t>
            </a:r>
            <a:r>
              <a:rPr lang="en-US" altLang="en-US" i="1" dirty="0" err="1"/>
              <a:t>course_id</a:t>
            </a:r>
            <a:r>
              <a:rPr lang="en-US" altLang="en-US" dirty="0"/>
              <a:t>  in the </a:t>
            </a:r>
            <a:r>
              <a:rPr lang="en-US" altLang="en-US" i="1" dirty="0"/>
              <a:t>section</a:t>
            </a:r>
            <a:r>
              <a:rPr lang="en-US" altLang="en-US" dirty="0"/>
              <a:t> entity and to only store the remaining attributes </a:t>
            </a:r>
            <a:r>
              <a:rPr lang="en-US" altLang="en-US" i="1" dirty="0" err="1"/>
              <a:t>section_id</a:t>
            </a:r>
            <a:r>
              <a:rPr lang="en-US" altLang="en-US" dirty="0"/>
              <a:t>,  </a:t>
            </a:r>
            <a:r>
              <a:rPr lang="en-US" altLang="en-US" i="1" dirty="0"/>
              <a:t>year</a:t>
            </a:r>
            <a:r>
              <a:rPr lang="en-US" altLang="en-US" dirty="0"/>
              <a:t>, and </a:t>
            </a:r>
            <a:r>
              <a:rPr lang="en-US" altLang="en-US" i="1" dirty="0"/>
              <a:t>semester. </a:t>
            </a:r>
          </a:p>
          <a:p>
            <a:pPr lvl="1"/>
            <a:r>
              <a:rPr lang="en-US" altLang="en-US" dirty="0">
                <a:ea typeface="ＭＳ Ｐゴシック" panose="020B0600070205080204" pitchFamily="34" charset="-128"/>
              </a:rPr>
              <a:t>However, the entity set </a:t>
            </a:r>
            <a:r>
              <a:rPr lang="en-US" altLang="en-US" i="1" dirty="0">
                <a:ea typeface="ＭＳ Ｐゴシック" panose="020B0600070205080204" pitchFamily="34" charset="-128"/>
              </a:rPr>
              <a:t>section</a:t>
            </a:r>
            <a:r>
              <a:rPr lang="en-US" altLang="en-US" dirty="0">
                <a:ea typeface="ＭＳ Ｐゴシック" panose="020B0600070205080204" pitchFamily="34" charset="-128"/>
              </a:rPr>
              <a:t> then does not have enough attributes to identify a particular </a:t>
            </a:r>
            <a:r>
              <a:rPr lang="en-US" altLang="en-US" i="1" dirty="0">
                <a:ea typeface="ＭＳ Ｐゴシック" panose="020B0600070205080204" pitchFamily="34" charset="-128"/>
              </a:rPr>
              <a:t>section</a:t>
            </a:r>
            <a:r>
              <a:rPr lang="en-US" altLang="en-US" dirty="0">
                <a:ea typeface="ＭＳ Ｐゴシック" panose="020B0600070205080204" pitchFamily="34" charset="-128"/>
              </a:rPr>
              <a:t> entity uniquely</a:t>
            </a:r>
          </a:p>
          <a:p>
            <a:r>
              <a:rPr lang="en-US" altLang="en-US" dirty="0"/>
              <a:t>To deal with this problem, we treat the relationship </a:t>
            </a:r>
            <a:r>
              <a:rPr lang="en-US" altLang="en-US" i="1" dirty="0" err="1"/>
              <a:t>sec_course</a:t>
            </a:r>
            <a:r>
              <a:rPr lang="en-US" altLang="en-US" dirty="0"/>
              <a:t>  as a special relationship that provides extra information, in this case, the </a:t>
            </a:r>
            <a:r>
              <a:rPr lang="en-US" altLang="en-US" i="1" dirty="0" err="1"/>
              <a:t>course_id</a:t>
            </a:r>
            <a:r>
              <a:rPr lang="en-US" altLang="en-US" dirty="0"/>
              <a:t>, required to identify </a:t>
            </a:r>
            <a:r>
              <a:rPr lang="en-US" altLang="en-US" i="1" dirty="0"/>
              <a:t>section</a:t>
            </a:r>
            <a:r>
              <a:rPr lang="en-US" altLang="en-US" dirty="0"/>
              <a:t>  entities uniquely.</a:t>
            </a:r>
          </a:p>
          <a:p>
            <a:r>
              <a:rPr lang="en-US" altLang="en-US" dirty="0"/>
              <a:t>A </a:t>
            </a:r>
            <a:r>
              <a:rPr lang="en-US" altLang="en-US" b="1" dirty="0">
                <a:solidFill>
                  <a:srgbClr val="002060"/>
                </a:solidFill>
              </a:rPr>
              <a:t>weak entity set</a:t>
            </a:r>
            <a:r>
              <a:rPr lang="en-US" altLang="en-US" dirty="0">
                <a:solidFill>
                  <a:srgbClr val="002060"/>
                </a:solidFill>
              </a:rPr>
              <a:t> </a:t>
            </a:r>
            <a:r>
              <a:rPr lang="en-US" altLang="en-US" dirty="0"/>
              <a:t>is one whose existence is dependent on another entity, called its </a:t>
            </a:r>
            <a:r>
              <a:rPr lang="en-US" altLang="en-US" b="1" dirty="0">
                <a:solidFill>
                  <a:srgbClr val="002060"/>
                </a:solidFill>
              </a:rPr>
              <a:t>identifying entity</a:t>
            </a:r>
            <a:endParaRPr lang="en-US" altLang="en-US" dirty="0">
              <a:solidFill>
                <a:srgbClr val="002060"/>
              </a:solidFill>
            </a:endParaRPr>
          </a:p>
          <a:p>
            <a:r>
              <a:rPr lang="en-US" altLang="en-US" dirty="0"/>
              <a:t>Instead of associating a primary key with a weak entity, we use the identifying entity, along with extra attributes called </a:t>
            </a:r>
            <a:r>
              <a:rPr lang="en-US" altLang="en-US" b="1" dirty="0">
                <a:solidFill>
                  <a:srgbClr val="002060"/>
                </a:solidFill>
              </a:rPr>
              <a:t>discriminator</a:t>
            </a:r>
            <a:r>
              <a:rPr lang="en-US" altLang="en-US" dirty="0">
                <a:solidFill>
                  <a:srgbClr val="002060"/>
                </a:solidFill>
              </a:rPr>
              <a:t> </a:t>
            </a:r>
            <a:r>
              <a:rPr lang="en-US" altLang="en-US" dirty="0"/>
              <a:t>to uniquely identify a weak entity. </a:t>
            </a:r>
          </a:p>
          <a:p>
            <a:endParaRPr lang="en-US" altLang="en-US" dirty="0"/>
          </a:p>
        </p:txBody>
      </p:sp>
    </p:spTree>
    <p:extLst>
      <p:ext uri="{BB962C8B-B14F-4D97-AF65-F5344CB8AC3E}">
        <p14:creationId xmlns:p14="http://schemas.microsoft.com/office/powerpoint/2010/main" val="299852181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5314"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Weak Entity Sets (Cont.)</a:t>
            </a:r>
          </a:p>
        </p:txBody>
      </p:sp>
      <p:sp>
        <p:nvSpPr>
          <p:cNvPr id="45059" name="Rectangle 3"/>
          <p:cNvSpPr>
            <a:spLocks noGrp="1" noChangeArrowheads="1"/>
          </p:cNvSpPr>
          <p:nvPr>
            <p:ph type="body" idx="1"/>
          </p:nvPr>
        </p:nvSpPr>
        <p:spPr>
          <a:xfrm>
            <a:off x="1719263" y="861312"/>
            <a:ext cx="5650802" cy="3472945"/>
          </a:xfrm>
        </p:spPr>
        <p:txBody>
          <a:bodyPr/>
          <a:lstStyle/>
          <a:p>
            <a:r>
              <a:rPr lang="en-US" altLang="en-US" dirty="0"/>
              <a:t>An entity set that is not a weak entity set is termed a </a:t>
            </a:r>
            <a:r>
              <a:rPr lang="en-US" altLang="en-US" b="1" dirty="0">
                <a:solidFill>
                  <a:srgbClr val="002060"/>
                </a:solidFill>
              </a:rPr>
              <a:t>strong entity set</a:t>
            </a:r>
            <a:r>
              <a:rPr lang="en-US" altLang="en-US" dirty="0">
                <a:solidFill>
                  <a:srgbClr val="000099"/>
                </a:solidFill>
              </a:rPr>
              <a:t>.</a:t>
            </a:r>
          </a:p>
          <a:p>
            <a:r>
              <a:rPr lang="en-US" altLang="en-US" dirty="0"/>
              <a:t>Every weak entity must be associated with an identifying entity; that is, the weak entity set is said to be </a:t>
            </a:r>
            <a:r>
              <a:rPr lang="en-US" altLang="en-US" b="1" dirty="0">
                <a:solidFill>
                  <a:srgbClr val="002060"/>
                </a:solidFill>
              </a:rPr>
              <a:t>existence dependent</a:t>
            </a:r>
            <a:r>
              <a:rPr lang="en-US" altLang="en-US" dirty="0">
                <a:solidFill>
                  <a:srgbClr val="002060"/>
                </a:solidFill>
              </a:rPr>
              <a:t> </a:t>
            </a:r>
            <a:r>
              <a:rPr lang="en-US" altLang="en-US" dirty="0"/>
              <a:t>on the identifying entity set. </a:t>
            </a:r>
          </a:p>
          <a:p>
            <a:r>
              <a:rPr lang="en-US" altLang="en-US" dirty="0"/>
              <a:t>The identifying entity set is said to </a:t>
            </a:r>
            <a:r>
              <a:rPr lang="en-US" altLang="en-US" b="1" dirty="0">
                <a:solidFill>
                  <a:srgbClr val="002060"/>
                </a:solidFill>
              </a:rPr>
              <a:t>own</a:t>
            </a:r>
            <a:r>
              <a:rPr lang="en-US" altLang="en-US" dirty="0"/>
              <a:t> the weak entity set that it identifies. </a:t>
            </a:r>
          </a:p>
          <a:p>
            <a:r>
              <a:rPr lang="en-US" altLang="en-US" dirty="0"/>
              <a:t>The relationship associating the weak entity set with the identifying entity set is called the </a:t>
            </a:r>
            <a:r>
              <a:rPr lang="en-US" altLang="en-US" b="1" dirty="0">
                <a:solidFill>
                  <a:srgbClr val="002060"/>
                </a:solidFill>
              </a:rPr>
              <a:t>identifying relationship</a:t>
            </a:r>
            <a:r>
              <a:rPr lang="en-US" altLang="en-US" dirty="0"/>
              <a:t>.</a:t>
            </a:r>
          </a:p>
          <a:p>
            <a:r>
              <a:rPr lang="en-US" altLang="en-US" dirty="0"/>
              <a:t>Note that the relational schema we eventually create from the entity set </a:t>
            </a:r>
            <a:r>
              <a:rPr lang="en-US" altLang="en-US" i="1" dirty="0"/>
              <a:t>section</a:t>
            </a:r>
            <a:r>
              <a:rPr lang="en-US" altLang="en-US" dirty="0"/>
              <a:t> does have the attribute </a:t>
            </a:r>
            <a:r>
              <a:rPr lang="en-US" altLang="en-US" i="1" dirty="0" err="1"/>
              <a:t>course_id</a:t>
            </a:r>
            <a:r>
              <a:rPr lang="en-US" altLang="en-US" dirty="0"/>
              <a:t>, for reasons that will become clear later, even though we have dropped the attribute </a:t>
            </a:r>
            <a:r>
              <a:rPr lang="en-US" altLang="en-US" i="1" dirty="0" err="1"/>
              <a:t>course_id</a:t>
            </a:r>
            <a:r>
              <a:rPr lang="en-US" altLang="en-US" dirty="0"/>
              <a:t>  from the entity set </a:t>
            </a:r>
            <a:r>
              <a:rPr lang="en-US" altLang="en-US" i="1" dirty="0"/>
              <a:t>section.</a:t>
            </a:r>
          </a:p>
        </p:txBody>
      </p:sp>
    </p:spTree>
    <p:extLst>
      <p:ext uri="{BB962C8B-B14F-4D97-AF65-F5344CB8AC3E}">
        <p14:creationId xmlns:p14="http://schemas.microsoft.com/office/powerpoint/2010/main" val="297187821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362" name="Rectangle 2"/>
          <p:cNvSpPr>
            <a:spLocks noGrp="1" noChangeArrowheads="1"/>
          </p:cNvSpPr>
          <p:nvPr>
            <p:ph type="title"/>
          </p:nvPr>
        </p:nvSpPr>
        <p:spPr>
          <a:xfrm>
            <a:off x="1547813" y="64294"/>
            <a:ext cx="6057900" cy="457200"/>
          </a:xfrm>
        </p:spPr>
        <p:txBody>
          <a:bodyPr/>
          <a:lstStyle/>
          <a:p>
            <a:pPr>
              <a:defRPr/>
            </a:pPr>
            <a:r>
              <a:rPr lang="en-US" altLang="en-US" dirty="0">
                <a:effectLst>
                  <a:outerShdw blurRad="38100" dist="38100" dir="2700000" algn="tl">
                    <a:srgbClr val="C0C0C0"/>
                  </a:outerShdw>
                </a:effectLst>
              </a:rPr>
              <a:t>Expressing Weak Entity Sets</a:t>
            </a:r>
          </a:p>
        </p:txBody>
      </p:sp>
      <p:sp>
        <p:nvSpPr>
          <p:cNvPr id="46083" name="Rectangle 3"/>
          <p:cNvSpPr>
            <a:spLocks noGrp="1" noChangeArrowheads="1"/>
          </p:cNvSpPr>
          <p:nvPr>
            <p:ph type="body" idx="1"/>
          </p:nvPr>
        </p:nvSpPr>
        <p:spPr>
          <a:xfrm>
            <a:off x="1728927" y="856918"/>
            <a:ext cx="5558842" cy="1666827"/>
          </a:xfrm>
        </p:spPr>
        <p:txBody>
          <a:bodyPr/>
          <a:lstStyle/>
          <a:p>
            <a:r>
              <a:rPr lang="en-US" altLang="en-US" dirty="0"/>
              <a:t>In E-R diagrams, a weak entity set is depicted via a double rectangle.</a:t>
            </a:r>
          </a:p>
          <a:p>
            <a:r>
              <a:rPr lang="en-US" altLang="en-US" dirty="0"/>
              <a:t>We underline the discriminator of a weak entity set  with a dashed line.</a:t>
            </a:r>
          </a:p>
          <a:p>
            <a:r>
              <a:rPr lang="en-US" altLang="en-US" dirty="0"/>
              <a:t>The relationship set connecting the  weak entity set to the identifying strong entity set is depicted by a double diamond. </a:t>
            </a:r>
          </a:p>
          <a:p>
            <a:r>
              <a:rPr lang="en-US" altLang="en-US" dirty="0"/>
              <a:t>Primary key for </a:t>
            </a:r>
            <a:r>
              <a:rPr lang="en-US" altLang="en-US" i="1" dirty="0"/>
              <a:t>section </a:t>
            </a:r>
            <a:r>
              <a:rPr lang="en-US" altLang="en-US" dirty="0"/>
              <a:t>– (</a:t>
            </a:r>
            <a:r>
              <a:rPr lang="en-US" altLang="en-US" i="1" dirty="0" err="1"/>
              <a:t>course_id</a:t>
            </a:r>
            <a:r>
              <a:rPr lang="en-US" altLang="en-US" i="1" dirty="0"/>
              <a:t>, </a:t>
            </a:r>
            <a:r>
              <a:rPr lang="en-US" altLang="en-US" i="1" dirty="0" err="1"/>
              <a:t>sec_id</a:t>
            </a:r>
            <a:r>
              <a:rPr lang="en-US" altLang="en-US" i="1" dirty="0"/>
              <a:t>, semester, year</a:t>
            </a:r>
            <a:r>
              <a:rPr lang="en-US" altLang="en-US" sz="1500" dirty="0"/>
              <a:t>)</a:t>
            </a:r>
          </a:p>
        </p:txBody>
      </p:sp>
      <p:pic>
        <p:nvPicPr>
          <p:cNvPr id="46084"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898648" y="2693802"/>
            <a:ext cx="3959546" cy="840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763309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E6191EF-F1B1-C94B-8FB9-FA948C563FA7}"/>
              </a:ext>
            </a:extLst>
          </p:cNvPr>
          <p:cNvSpPr>
            <a:spLocks noGrp="1"/>
          </p:cNvSpPr>
          <p:nvPr>
            <p:ph idx="1"/>
          </p:nvPr>
        </p:nvSpPr>
        <p:spPr>
          <a:xfrm>
            <a:off x="152400" y="665918"/>
            <a:ext cx="8839200" cy="3963232"/>
          </a:xfrm>
        </p:spPr>
        <p:txBody>
          <a:bodyPr/>
          <a:lstStyle/>
          <a:p>
            <a:r>
              <a:rPr lang="en-US" dirty="0"/>
              <a:t>There is a clear preference.</a:t>
            </a:r>
          </a:p>
          <a:p>
            <a:r>
              <a:rPr lang="en-US" dirty="0"/>
              <a:t>This is midterm week.</a:t>
            </a:r>
          </a:p>
          <a:p>
            <a:pPr lvl="1"/>
            <a:r>
              <a:rPr lang="en-US" dirty="0"/>
              <a:t>Not assigning HW3 this week.</a:t>
            </a:r>
          </a:p>
          <a:p>
            <a:pPr lvl="1"/>
            <a:r>
              <a:rPr lang="en-US" dirty="0"/>
              <a:t>Giving you a break, at lead for my class.</a:t>
            </a:r>
          </a:p>
          <a:p>
            <a:r>
              <a:rPr lang="en-US" dirty="0"/>
              <a:t>Current tentative schedule:</a:t>
            </a:r>
          </a:p>
          <a:p>
            <a:pPr lvl="1"/>
            <a:r>
              <a:rPr lang="en-US" dirty="0"/>
              <a:t>Midterm: 20-MAR to 27-MAR.</a:t>
            </a:r>
          </a:p>
          <a:p>
            <a:pPr lvl="1"/>
            <a:r>
              <a:rPr lang="en-US" dirty="0"/>
              <a:t>HW3: 27-MAR to 09-APR.</a:t>
            </a:r>
          </a:p>
          <a:p>
            <a:pPr lvl="1"/>
            <a:r>
              <a:rPr lang="en-US" dirty="0"/>
              <a:t>HW4: 10-MAR to 23-MAR.</a:t>
            </a:r>
          </a:p>
          <a:p>
            <a:pPr lvl="1"/>
            <a:r>
              <a:rPr lang="en-US" dirty="0"/>
              <a:t>HW5: 24-MAR to 03-MAY.</a:t>
            </a:r>
          </a:p>
          <a:p>
            <a:pPr lvl="1"/>
            <a:r>
              <a:rPr lang="en-US" dirty="0"/>
              <a:t>Final: 03-MAY to 10-MAY</a:t>
            </a:r>
          </a:p>
        </p:txBody>
      </p:sp>
      <p:sp>
        <p:nvSpPr>
          <p:cNvPr id="3" name="Title 2">
            <a:extLst>
              <a:ext uri="{FF2B5EF4-FFF2-40B4-BE49-F238E27FC236}">
                <a16:creationId xmlns:a16="http://schemas.microsoft.com/office/drawing/2014/main" id="{7CE01761-C82E-F64B-B70C-094BC7D31880}"/>
              </a:ext>
            </a:extLst>
          </p:cNvPr>
          <p:cNvSpPr>
            <a:spLocks noGrp="1"/>
          </p:cNvSpPr>
          <p:nvPr>
            <p:ph type="title"/>
          </p:nvPr>
        </p:nvSpPr>
        <p:spPr/>
        <p:txBody>
          <a:bodyPr/>
          <a:lstStyle/>
          <a:p>
            <a:r>
              <a:rPr lang="en-US" dirty="0"/>
              <a:t>Exams and Homework</a:t>
            </a:r>
          </a:p>
        </p:txBody>
      </p:sp>
      <p:pic>
        <p:nvPicPr>
          <p:cNvPr id="5" name="Picture 4">
            <a:extLst>
              <a:ext uri="{FF2B5EF4-FFF2-40B4-BE49-F238E27FC236}">
                <a16:creationId xmlns:a16="http://schemas.microsoft.com/office/drawing/2014/main" id="{B75A934A-3E23-0C4E-861B-455647EA4E62}"/>
              </a:ext>
            </a:extLst>
          </p:cNvPr>
          <p:cNvPicPr>
            <a:picLocks noChangeAspect="1"/>
          </p:cNvPicPr>
          <p:nvPr/>
        </p:nvPicPr>
        <p:blipFill>
          <a:blip r:embed="rId2"/>
          <a:stretch>
            <a:fillRect/>
          </a:stretch>
        </p:blipFill>
        <p:spPr>
          <a:xfrm>
            <a:off x="4876799" y="222720"/>
            <a:ext cx="3662261" cy="2425230"/>
          </a:xfrm>
          <a:prstGeom prst="rect">
            <a:avLst/>
          </a:prstGeom>
        </p:spPr>
      </p:pic>
    </p:spTree>
    <p:extLst>
      <p:ext uri="{BB962C8B-B14F-4D97-AF65-F5344CB8AC3E}">
        <p14:creationId xmlns:p14="http://schemas.microsoft.com/office/powerpoint/2010/main" val="384731747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4105F3A-51C4-6647-9D86-7EE5EC80BF67}"/>
              </a:ext>
            </a:extLst>
          </p:cNvPr>
          <p:cNvSpPr>
            <a:spLocks noChangeArrowheads="1"/>
          </p:cNvSpPr>
          <p:nvPr/>
        </p:nvSpPr>
        <p:spPr bwMode="auto">
          <a:xfrm>
            <a:off x="0" y="0"/>
            <a:ext cx="9144000" cy="457200"/>
          </a:xfrm>
          <a:prstGeom prst="rect">
            <a:avLst/>
          </a:prstGeom>
          <a:solidFill>
            <a:schemeClr val="tx1"/>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sp>
        <p:nvSpPr>
          <p:cNvPr id="33794" name="Rectangle 7">
            <a:extLst>
              <a:ext uri="{FF2B5EF4-FFF2-40B4-BE49-F238E27FC236}">
                <a16:creationId xmlns:a16="http://schemas.microsoft.com/office/drawing/2014/main" id="{2D8A47D8-DB33-E34B-A433-FC79FD290EAE}"/>
              </a:ext>
            </a:extLst>
          </p:cNvPr>
          <p:cNvSpPr>
            <a:spLocks noChangeArrowheads="1"/>
          </p:cNvSpPr>
          <p:nvPr/>
        </p:nvSpPr>
        <p:spPr bwMode="auto">
          <a:xfrm>
            <a:off x="228600" y="1"/>
            <a:ext cx="680878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An Example – Classic Models</a:t>
            </a:r>
          </a:p>
        </p:txBody>
      </p:sp>
      <p:sp>
        <p:nvSpPr>
          <p:cNvPr id="10" name="Rectangle 9">
            <a:extLst>
              <a:ext uri="{FF2B5EF4-FFF2-40B4-BE49-F238E27FC236}">
                <a16:creationId xmlns:a16="http://schemas.microsoft.com/office/drawing/2014/main" id="{4CC9306B-77CF-0642-A169-30EED6284340}"/>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pic>
        <p:nvPicPr>
          <p:cNvPr id="33797" name="Picture 10">
            <a:extLst>
              <a:ext uri="{FF2B5EF4-FFF2-40B4-BE49-F238E27FC236}">
                <a16:creationId xmlns:a16="http://schemas.microsoft.com/office/drawing/2014/main" id="{394CC7E9-BC31-9C40-9A4D-8B84424E0D4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62801" y="4803776"/>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8" name="TextBox 11">
            <a:extLst>
              <a:ext uri="{FF2B5EF4-FFF2-40B4-BE49-F238E27FC236}">
                <a16:creationId xmlns:a16="http://schemas.microsoft.com/office/drawing/2014/main" id="{55FB4359-791D-5B40-928C-C62BDB029620}"/>
              </a:ext>
            </a:extLst>
          </p:cNvPr>
          <p:cNvSpPr txBox="1">
            <a:spLocks noChangeArrowheads="1"/>
          </p:cNvSpPr>
          <p:nvPr/>
        </p:nvSpPr>
        <p:spPr bwMode="auto">
          <a:xfrm>
            <a:off x="255588" y="4695825"/>
            <a:ext cx="67818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fld id="{06B2ECF5-3358-634A-8C5D-6E0FBC4218E3}" type="slidenum">
              <a:rPr kumimoji="0" lang="en-US" altLang="en-US" sz="1200" b="1" i="0" u="none" strike="noStrike" kern="1200" cap="none" spc="0" normalizeH="0" baseline="0" noProof="0">
                <a:ln>
                  <a:noFill/>
                </a:ln>
                <a:solidFill>
                  <a:prstClr val="white"/>
                </a:solidFill>
                <a:effectLst/>
                <a:uLnTx/>
                <a:uFillTx/>
                <a:latin typeface="Calibri" panose="020F0502020204030204" pitchFamily="34" charset="0"/>
                <a:ea typeface="ＭＳ Ｐゴシック" panose="020B0600070205080204" pitchFamily="34" charset="-128"/>
                <a:cs typeface="+mn-cs"/>
              </a:rPr>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t>50</a:t>
            </a:fld>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a:t>
            </a:r>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1"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Introduction to Databases (S22): Lecture 7: ER, Relational, SQL (End)</a:t>
            </a:r>
          </a:p>
        </p:txBody>
      </p:sp>
      <p:pic>
        <p:nvPicPr>
          <p:cNvPr id="2" name="Picture 1">
            <a:extLst>
              <a:ext uri="{FF2B5EF4-FFF2-40B4-BE49-F238E27FC236}">
                <a16:creationId xmlns:a16="http://schemas.microsoft.com/office/drawing/2014/main" id="{A94CC3F2-44E4-714A-BA93-E0857083E5DF}"/>
              </a:ext>
            </a:extLst>
          </p:cNvPr>
          <p:cNvPicPr>
            <a:picLocks noChangeAspect="1"/>
          </p:cNvPicPr>
          <p:nvPr/>
        </p:nvPicPr>
        <p:blipFill>
          <a:blip r:embed="rId4"/>
          <a:stretch>
            <a:fillRect/>
          </a:stretch>
        </p:blipFill>
        <p:spPr>
          <a:xfrm>
            <a:off x="228601" y="513569"/>
            <a:ext cx="6570209" cy="4116363"/>
          </a:xfrm>
          <a:prstGeom prst="rect">
            <a:avLst/>
          </a:prstGeom>
        </p:spPr>
      </p:pic>
      <p:sp>
        <p:nvSpPr>
          <p:cNvPr id="3" name="Rectangle 2">
            <a:extLst>
              <a:ext uri="{FF2B5EF4-FFF2-40B4-BE49-F238E27FC236}">
                <a16:creationId xmlns:a16="http://schemas.microsoft.com/office/drawing/2014/main" id="{2671EAF3-6495-FF4F-BBE3-89B03D796B20}"/>
              </a:ext>
            </a:extLst>
          </p:cNvPr>
          <p:cNvSpPr/>
          <p:nvPr/>
        </p:nvSpPr>
        <p:spPr>
          <a:xfrm>
            <a:off x="4226689" y="664198"/>
            <a:ext cx="4497963" cy="300082"/>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350" b="0" i="0" u="none" strike="noStrike" kern="1200" cap="none" spc="0" normalizeH="0" baseline="0" noProof="0" dirty="0">
                <a:ln>
                  <a:noFill/>
                </a:ln>
                <a:solidFill>
                  <a:prstClr val="black"/>
                </a:solidFill>
                <a:effectLst/>
                <a:uLnTx/>
                <a:uFillTx/>
                <a:latin typeface="Calibri" panose="020F0502020204030204"/>
                <a:ea typeface="ＭＳ Ｐゴシック" charset="-128"/>
                <a:cs typeface="+mn-cs"/>
              </a:rPr>
              <a:t>https://</a:t>
            </a:r>
            <a:r>
              <a:rPr kumimoji="0" lang="en-US" sz="1350" b="0" i="0" u="none" strike="noStrike" kern="1200" cap="none" spc="0" normalizeH="0" baseline="0" noProof="0" dirty="0" err="1">
                <a:ln>
                  <a:noFill/>
                </a:ln>
                <a:solidFill>
                  <a:prstClr val="black"/>
                </a:solidFill>
                <a:effectLst/>
                <a:uLnTx/>
                <a:uFillTx/>
                <a:latin typeface="Calibri" panose="020F0502020204030204"/>
                <a:ea typeface="ＭＳ Ｐゴシック" charset="-128"/>
                <a:cs typeface="+mn-cs"/>
              </a:rPr>
              <a:t>www.mysqltutorial.org</a:t>
            </a:r>
            <a:r>
              <a:rPr kumimoji="0" lang="en-US" sz="1350" b="0" i="0" u="none" strike="noStrike" kern="1200" cap="none" spc="0" normalizeH="0" baseline="0" noProof="0" dirty="0">
                <a:ln>
                  <a:noFill/>
                </a:ln>
                <a:solidFill>
                  <a:prstClr val="black"/>
                </a:solidFill>
                <a:effectLst/>
                <a:uLnTx/>
                <a:uFillTx/>
                <a:latin typeface="Calibri" panose="020F0502020204030204"/>
                <a:ea typeface="ＭＳ Ｐゴシック" charset="-128"/>
                <a:cs typeface="+mn-cs"/>
              </a:rPr>
              <a:t>/</a:t>
            </a:r>
            <a:r>
              <a:rPr kumimoji="0" lang="en-US" sz="1350" b="0" i="0" u="none" strike="noStrike" kern="1200" cap="none" spc="0" normalizeH="0" baseline="0" noProof="0" dirty="0" err="1">
                <a:ln>
                  <a:noFill/>
                </a:ln>
                <a:solidFill>
                  <a:prstClr val="black"/>
                </a:solidFill>
                <a:effectLst/>
                <a:uLnTx/>
                <a:uFillTx/>
                <a:latin typeface="Calibri" panose="020F0502020204030204"/>
                <a:ea typeface="ＭＳ Ｐゴシック" charset="-128"/>
                <a:cs typeface="+mn-cs"/>
              </a:rPr>
              <a:t>mysql</a:t>
            </a:r>
            <a:r>
              <a:rPr kumimoji="0" lang="en-US" sz="1350" b="0" i="0" u="none" strike="noStrike" kern="1200" cap="none" spc="0" normalizeH="0" baseline="0" noProof="0" dirty="0">
                <a:ln>
                  <a:noFill/>
                </a:ln>
                <a:solidFill>
                  <a:prstClr val="black"/>
                </a:solidFill>
                <a:effectLst/>
                <a:uLnTx/>
                <a:uFillTx/>
                <a:latin typeface="Calibri" panose="020F0502020204030204"/>
                <a:ea typeface="ＭＳ Ｐゴシック" charset="-128"/>
                <a:cs typeface="+mn-cs"/>
              </a:rPr>
              <a:t>-sample-</a:t>
            </a:r>
            <a:r>
              <a:rPr kumimoji="0" lang="en-US" sz="1350" b="0" i="0" u="none" strike="noStrike" kern="1200" cap="none" spc="0" normalizeH="0" baseline="0" noProof="0" dirty="0" err="1">
                <a:ln>
                  <a:noFill/>
                </a:ln>
                <a:solidFill>
                  <a:prstClr val="black"/>
                </a:solidFill>
                <a:effectLst/>
                <a:uLnTx/>
                <a:uFillTx/>
                <a:latin typeface="Calibri" panose="020F0502020204030204"/>
                <a:ea typeface="ＭＳ Ｐゴシック" charset="-128"/>
                <a:cs typeface="+mn-cs"/>
              </a:rPr>
              <a:t>database.aspx</a:t>
            </a:r>
            <a:r>
              <a:rPr kumimoji="0" lang="en-US" sz="1350" b="0" i="0" u="none" strike="noStrike" kern="1200" cap="none" spc="0" normalizeH="0" baseline="0" noProof="0" dirty="0">
                <a:ln>
                  <a:noFill/>
                </a:ln>
                <a:solidFill>
                  <a:prstClr val="black"/>
                </a:solidFill>
                <a:effectLst/>
                <a:uLnTx/>
                <a:uFillTx/>
                <a:latin typeface="Calibri" panose="020F0502020204030204"/>
                <a:ea typeface="ＭＳ Ｐゴシック" charset="-128"/>
                <a:cs typeface="+mn-cs"/>
              </a:rPr>
              <a:t>/</a:t>
            </a:r>
          </a:p>
        </p:txBody>
      </p:sp>
    </p:spTree>
    <p:extLst>
      <p:ext uri="{BB962C8B-B14F-4D97-AF65-F5344CB8AC3E}">
        <p14:creationId xmlns:p14="http://schemas.microsoft.com/office/powerpoint/2010/main" val="971144765"/>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9" name="Rectangle 3"/>
          <p:cNvSpPr>
            <a:spLocks noGrp="1" noChangeArrowheads="1"/>
          </p:cNvSpPr>
          <p:nvPr>
            <p:ph idx="1"/>
          </p:nvPr>
        </p:nvSpPr>
        <p:spPr/>
        <p:txBody>
          <a:bodyPr>
            <a:normAutofit/>
          </a:bodyPr>
          <a:lstStyle/>
          <a:p>
            <a:r>
              <a:rPr lang="en-US" altLang="en-US" dirty="0"/>
              <a:t>Suppose we have entity sets:</a:t>
            </a:r>
          </a:p>
          <a:p>
            <a:pPr lvl="1"/>
            <a:r>
              <a:rPr lang="en-US" altLang="en-US" i="1" dirty="0">
                <a:ea typeface="ＭＳ Ｐゴシック" panose="020B0600070205080204" pitchFamily="34" charset="-128"/>
              </a:rPr>
              <a:t>instructor</a:t>
            </a:r>
            <a:r>
              <a:rPr lang="en-US" altLang="en-US" dirty="0">
                <a:ea typeface="ＭＳ Ｐゴシック" panose="020B0600070205080204" pitchFamily="34" charset="-128"/>
              </a:rPr>
              <a:t>, with attributes: </a:t>
            </a:r>
            <a:r>
              <a:rPr lang="en-US" altLang="en-US" i="1" dirty="0">
                <a:ea typeface="ＭＳ Ｐゴシック" panose="020B0600070205080204" pitchFamily="34" charset="-128"/>
              </a:rPr>
              <a:t>ID</a:t>
            </a:r>
            <a:r>
              <a:rPr lang="en-US" altLang="en-US" dirty="0">
                <a:ea typeface="ＭＳ Ｐゴシック" panose="020B0600070205080204" pitchFamily="34" charset="-128"/>
              </a:rPr>
              <a:t>, </a:t>
            </a:r>
            <a:r>
              <a:rPr lang="en-US" altLang="en-US" i="1" dirty="0">
                <a:ea typeface="ＭＳ Ｐゴシック" panose="020B0600070205080204" pitchFamily="34" charset="-128"/>
              </a:rPr>
              <a:t>name</a:t>
            </a:r>
            <a:r>
              <a:rPr lang="en-US" altLang="en-US" dirty="0">
                <a:ea typeface="ＭＳ Ｐゴシック" panose="020B0600070205080204" pitchFamily="34" charset="-128"/>
              </a:rPr>
              <a:t>, </a:t>
            </a:r>
            <a:r>
              <a:rPr lang="en-US" altLang="en-US" i="1" dirty="0" err="1">
                <a:ea typeface="ＭＳ Ｐゴシック" panose="020B0600070205080204" pitchFamily="34" charset="-128"/>
              </a:rPr>
              <a:t>dept_name</a:t>
            </a:r>
            <a:r>
              <a:rPr lang="en-US" altLang="en-US" i="1" dirty="0">
                <a:ea typeface="ＭＳ Ｐゴシック" panose="020B0600070205080204" pitchFamily="34" charset="-128"/>
              </a:rPr>
              <a:t>, salary</a:t>
            </a:r>
          </a:p>
          <a:p>
            <a:pPr lvl="1"/>
            <a:r>
              <a:rPr lang="en-US" altLang="en-US" i="1" dirty="0">
                <a:ea typeface="ＭＳ Ｐゴシック" panose="020B0600070205080204" pitchFamily="34" charset="-128"/>
              </a:rPr>
              <a:t>department, </a:t>
            </a:r>
            <a:r>
              <a:rPr lang="en-US" altLang="en-US" dirty="0">
                <a:ea typeface="ＭＳ Ｐゴシック" panose="020B0600070205080204" pitchFamily="34" charset="-128"/>
              </a:rPr>
              <a:t>with attributes: </a:t>
            </a:r>
            <a:r>
              <a:rPr lang="en-US" altLang="en-US" i="1" dirty="0" err="1">
                <a:ea typeface="ＭＳ Ｐゴシック" panose="020B0600070205080204" pitchFamily="34" charset="-128"/>
              </a:rPr>
              <a:t>dept_name</a:t>
            </a:r>
            <a:r>
              <a:rPr lang="en-US" altLang="en-US" i="1" dirty="0">
                <a:ea typeface="ＭＳ Ｐゴシック" panose="020B0600070205080204" pitchFamily="34" charset="-128"/>
              </a:rPr>
              <a:t>, building, budget</a:t>
            </a:r>
          </a:p>
          <a:p>
            <a:r>
              <a:rPr lang="en-US" altLang="en-US" dirty="0"/>
              <a:t>We model the fact that each instructor has an associated department</a:t>
            </a:r>
            <a:r>
              <a:rPr lang="en-US" altLang="en-US" i="1" dirty="0"/>
              <a:t> </a:t>
            </a:r>
            <a:r>
              <a:rPr lang="en-US" altLang="en-US" dirty="0"/>
              <a:t>using a relationship set </a:t>
            </a:r>
            <a:r>
              <a:rPr lang="en-US" altLang="en-US" i="1" dirty="0" err="1"/>
              <a:t>inst_dept</a:t>
            </a:r>
            <a:endParaRPr lang="en-US" altLang="en-US" i="1" dirty="0"/>
          </a:p>
          <a:p>
            <a:r>
              <a:rPr lang="en-US" altLang="en-US" dirty="0"/>
              <a:t>The attribute </a:t>
            </a:r>
            <a:r>
              <a:rPr lang="en-US" altLang="en-US" i="1" dirty="0" err="1"/>
              <a:t>dept_name</a:t>
            </a:r>
            <a:r>
              <a:rPr lang="en-US" altLang="en-US" i="1" dirty="0"/>
              <a:t> </a:t>
            </a:r>
            <a:r>
              <a:rPr lang="en-US" altLang="en-US" dirty="0"/>
              <a:t>in </a:t>
            </a:r>
            <a:r>
              <a:rPr lang="en-US" altLang="en-US" i="1" dirty="0"/>
              <a:t>instructor</a:t>
            </a:r>
            <a:r>
              <a:rPr lang="en-US" altLang="en-US" dirty="0"/>
              <a:t> replicates information present in the relationship and is therefore  redundant</a:t>
            </a:r>
          </a:p>
          <a:p>
            <a:pPr lvl="1"/>
            <a:r>
              <a:rPr lang="en-US" altLang="en-US" dirty="0">
                <a:ea typeface="ＭＳ Ｐゴシック" panose="020B0600070205080204" pitchFamily="34" charset="-128"/>
              </a:rPr>
              <a:t>and needs to be removed.</a:t>
            </a:r>
          </a:p>
          <a:p>
            <a:r>
              <a:rPr lang="en-US" altLang="en-US" dirty="0"/>
              <a:t>BUT: when converting back to tables, in some cases the attribute gets reintroduced, as we will see later.</a:t>
            </a:r>
          </a:p>
        </p:txBody>
      </p:sp>
      <p:sp>
        <p:nvSpPr>
          <p:cNvPr id="67993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Redundant Attributes</a:t>
            </a:r>
          </a:p>
        </p:txBody>
      </p:sp>
      <p:pic>
        <p:nvPicPr>
          <p:cNvPr id="3" name="Picture 2"/>
          <p:cNvPicPr>
            <a:picLocks noChangeAspect="1"/>
          </p:cNvPicPr>
          <p:nvPr/>
        </p:nvPicPr>
        <p:blipFill>
          <a:blip r:embed="rId3"/>
          <a:stretch>
            <a:fillRect/>
          </a:stretch>
        </p:blipFill>
        <p:spPr>
          <a:xfrm>
            <a:off x="5029200" y="3663267"/>
            <a:ext cx="3011235" cy="889683"/>
          </a:xfrm>
          <a:prstGeom prst="rect">
            <a:avLst/>
          </a:prstGeom>
        </p:spPr>
      </p:pic>
    </p:spTree>
    <p:extLst>
      <p:ext uri="{BB962C8B-B14F-4D97-AF65-F5344CB8AC3E}">
        <p14:creationId xmlns:p14="http://schemas.microsoft.com/office/powerpoint/2010/main" val="4103358370"/>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3"/>
          <p:cNvSpPr>
            <a:spLocks noGrp="1" noChangeArrowheads="1"/>
          </p:cNvSpPr>
          <p:nvPr>
            <p:ph idx="1"/>
          </p:nvPr>
        </p:nvSpPr>
        <p:spPr/>
        <p:txBody>
          <a:bodyPr>
            <a:normAutofit/>
          </a:bodyPr>
          <a:lstStyle/>
          <a:p>
            <a:pPr>
              <a:buFont typeface="Wingdings" panose="05000000000000000000" pitchFamily="2" charset="2"/>
              <a:buChar char="§"/>
            </a:pPr>
            <a:r>
              <a:rPr lang="en-US" altLang="en-US" dirty="0"/>
              <a:t>In designing a database schema, we must ensure that we avoid two major pitfalls:</a:t>
            </a:r>
          </a:p>
          <a:p>
            <a:pPr lvl="1">
              <a:buSzPct val="110000"/>
              <a:buFont typeface="Arial" panose="020B0604020202020204" pitchFamily="34" charset="0"/>
              <a:buChar char="•"/>
            </a:pPr>
            <a:r>
              <a:rPr lang="en-US" altLang="en-US" dirty="0">
                <a:ea typeface="ＭＳ Ｐゴシック" panose="020B0600070205080204" pitchFamily="34" charset="-128"/>
              </a:rPr>
              <a:t>Redundancy:  a bad design  may result in repeat information.  </a:t>
            </a:r>
          </a:p>
          <a:p>
            <a:pPr lvl="2">
              <a:buFont typeface="Wingdings" panose="05000000000000000000" pitchFamily="2" charset="2"/>
              <a:buChar char="§"/>
            </a:pPr>
            <a:r>
              <a:rPr lang="en-US" altLang="en-US" b="1" dirty="0">
                <a:solidFill>
                  <a:schemeClr val="tx2"/>
                </a:solidFill>
                <a:ea typeface="ＭＳ Ｐゴシック" panose="020B0600070205080204" pitchFamily="34" charset="-128"/>
              </a:rPr>
              <a:t>Redundant representation of information may lead to data inconsistency among the various copies of information </a:t>
            </a:r>
          </a:p>
          <a:p>
            <a:pPr lvl="1">
              <a:buSzPct val="110000"/>
              <a:buFont typeface="Arial" panose="020B0604020202020204" pitchFamily="34" charset="0"/>
              <a:buChar char="•"/>
            </a:pPr>
            <a:r>
              <a:rPr lang="en-US" altLang="en-US" dirty="0">
                <a:ea typeface="ＭＳ Ｐゴシック" panose="020B0600070205080204" pitchFamily="34" charset="-128"/>
              </a:rPr>
              <a:t>Incompleteness: a bad design may make certain aspects of the enterprise difficult or impossible to model.</a:t>
            </a:r>
          </a:p>
          <a:p>
            <a:pPr>
              <a:buFont typeface="Wingdings" panose="05000000000000000000" pitchFamily="2" charset="2"/>
              <a:buChar char="§"/>
            </a:pPr>
            <a:r>
              <a:rPr lang="en-US" altLang="en-US" dirty="0"/>
              <a:t>Avoiding bad designs is not enough. There may be a  large number  of  good designs from which we must choose.</a:t>
            </a:r>
          </a:p>
        </p:txBody>
      </p:sp>
      <p:sp>
        <p:nvSpPr>
          <p:cNvPr id="9218"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rPr>
              <a:t>Design Alternatives</a:t>
            </a:r>
          </a:p>
        </p:txBody>
      </p:sp>
      <p:sp>
        <p:nvSpPr>
          <p:cNvPr id="2" name="TextBox 1">
            <a:extLst>
              <a:ext uri="{FF2B5EF4-FFF2-40B4-BE49-F238E27FC236}">
                <a16:creationId xmlns:a16="http://schemas.microsoft.com/office/drawing/2014/main" id="{E6F06E8F-909C-A543-A47B-BAE9A670D3DE}"/>
              </a:ext>
            </a:extLst>
          </p:cNvPr>
          <p:cNvSpPr txBox="1"/>
          <p:nvPr/>
        </p:nvSpPr>
        <p:spPr>
          <a:xfrm>
            <a:off x="304800" y="3982819"/>
            <a:ext cx="1083951" cy="646331"/>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1F497D"/>
                </a:solidFill>
                <a:effectLst/>
                <a:uLnTx/>
                <a:uFillTx/>
                <a:latin typeface="Calibri" charset="0"/>
                <a:ea typeface="ＭＳ Ｐゴシック" charset="-128"/>
                <a:cs typeface="+mn-cs"/>
              </a:rPr>
              <a:t>Emphasis</a:t>
            </a:r>
            <a:br>
              <a:rPr kumimoji="0" lang="en-US" sz="1800" b="1" i="0" u="none" strike="noStrike" kern="1200" cap="none" spc="0" normalizeH="0" baseline="0" noProof="0" dirty="0">
                <a:ln>
                  <a:noFill/>
                </a:ln>
                <a:solidFill>
                  <a:srgbClr val="1F497D"/>
                </a:solidFill>
                <a:effectLst/>
                <a:uLnTx/>
                <a:uFillTx/>
                <a:latin typeface="Calibri" charset="0"/>
                <a:ea typeface="ＭＳ Ｐゴシック" charset="-128"/>
                <a:cs typeface="+mn-cs"/>
              </a:rPr>
            </a:br>
            <a:r>
              <a:rPr kumimoji="0" lang="en-US" sz="1800" b="1" i="0" u="none" strike="noStrike" kern="1200" cap="none" spc="0" normalizeH="0" baseline="0" noProof="0" dirty="0">
                <a:ln>
                  <a:noFill/>
                </a:ln>
                <a:solidFill>
                  <a:srgbClr val="1F497D"/>
                </a:solidFill>
                <a:effectLst/>
                <a:uLnTx/>
                <a:uFillTx/>
                <a:latin typeface="Calibri" charset="0"/>
                <a:ea typeface="ＭＳ Ｐゴシック" charset="-128"/>
                <a:cs typeface="+mn-cs"/>
              </a:rPr>
              <a:t>Added</a:t>
            </a:r>
          </a:p>
        </p:txBody>
      </p:sp>
    </p:spTree>
    <p:extLst>
      <p:ext uri="{BB962C8B-B14F-4D97-AF65-F5344CB8AC3E}">
        <p14:creationId xmlns:p14="http://schemas.microsoft.com/office/powerpoint/2010/main" val="30111073"/>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5794" name="Rectangle 2"/>
          <p:cNvSpPr>
            <a:spLocks noGrp="1" noChangeArrowheads="1"/>
          </p:cNvSpPr>
          <p:nvPr>
            <p:ph type="title"/>
          </p:nvPr>
        </p:nvSpPr>
        <p:spPr>
          <a:xfrm>
            <a:off x="2050256" y="39291"/>
            <a:ext cx="5044679" cy="466725"/>
          </a:xfrm>
        </p:spPr>
        <p:txBody>
          <a:bodyPr/>
          <a:lstStyle/>
          <a:p>
            <a:pPr>
              <a:defRPr/>
            </a:pPr>
            <a:r>
              <a:rPr lang="en-US" altLang="en-US">
                <a:effectLst>
                  <a:outerShdw blurRad="38100" dist="38100" dir="2700000" algn="tl">
                    <a:srgbClr val="C0C0C0"/>
                  </a:outerShdw>
                </a:effectLst>
              </a:rPr>
              <a:t>Aggregation</a:t>
            </a:r>
          </a:p>
        </p:txBody>
      </p:sp>
      <p:sp>
        <p:nvSpPr>
          <p:cNvPr id="66563" name="Rectangle 3"/>
          <p:cNvSpPr>
            <a:spLocks noChangeArrowheads="1"/>
          </p:cNvSpPr>
          <p:nvPr/>
        </p:nvSpPr>
        <p:spPr bwMode="auto">
          <a:xfrm>
            <a:off x="1675661" y="803672"/>
            <a:ext cx="5759388" cy="7790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300038" marR="0" lvl="0" indent="-257175" algn="l" defTabSz="685800" rtl="0" eaLnBrk="0" fontAlgn="base" latinLnBrk="0" hangingPunct="0">
              <a:lnSpc>
                <a:spcPct val="100000"/>
              </a:lnSpc>
              <a:spcBef>
                <a:spcPct val="50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Consider the ternary relationship </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panose="020B0600070205080204" pitchFamily="34" charset="-128"/>
                <a:cs typeface="+mn-cs"/>
              </a:rPr>
              <a:t>proj_guide</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 which we saw earlier</a:t>
            </a:r>
          </a:p>
          <a:p>
            <a:pPr marL="300038" marR="0" lvl="0" indent="-257175" algn="l" defTabSz="685800" rtl="0" eaLnBrk="0" fontAlgn="base" latinLnBrk="0" hangingPunct="0">
              <a:lnSpc>
                <a:spcPct val="100000"/>
              </a:lnSpc>
              <a:spcBef>
                <a:spcPct val="50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Suppose we want to record evaluations of a student by a guide on a project</a:t>
            </a:r>
          </a:p>
        </p:txBody>
      </p:sp>
      <p:pic>
        <p:nvPicPr>
          <p:cNvPr id="66564" name="Picture 4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0672" y="1651327"/>
            <a:ext cx="3105341" cy="2460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12509707"/>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7842"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Aggregation (Cont.)</a:t>
            </a:r>
          </a:p>
        </p:txBody>
      </p:sp>
      <p:sp>
        <p:nvSpPr>
          <p:cNvPr id="67587" name="Rectangle 3"/>
          <p:cNvSpPr>
            <a:spLocks noGrp="1" noChangeArrowheads="1"/>
          </p:cNvSpPr>
          <p:nvPr>
            <p:ph type="body" idx="1"/>
          </p:nvPr>
        </p:nvSpPr>
        <p:spPr>
          <a:xfrm>
            <a:off x="1719264" y="888208"/>
            <a:ext cx="5758292" cy="2820440"/>
          </a:xfrm>
        </p:spPr>
        <p:txBody>
          <a:bodyPr/>
          <a:lstStyle/>
          <a:p>
            <a:r>
              <a:rPr lang="en-US" altLang="en-US" dirty="0"/>
              <a:t>Relationship sets </a:t>
            </a:r>
            <a:r>
              <a:rPr lang="en-US" altLang="en-US" i="1" dirty="0" err="1"/>
              <a:t>eval_for</a:t>
            </a:r>
            <a:r>
              <a:rPr lang="en-US" altLang="en-US" i="1" dirty="0"/>
              <a:t> </a:t>
            </a:r>
            <a:r>
              <a:rPr lang="en-US" altLang="en-US" dirty="0"/>
              <a:t>and </a:t>
            </a:r>
            <a:r>
              <a:rPr lang="en-US" altLang="en-US" i="1" dirty="0" err="1"/>
              <a:t>proj_guide</a:t>
            </a:r>
            <a:r>
              <a:rPr lang="en-US" altLang="en-US" dirty="0"/>
              <a:t> represent overlapping information</a:t>
            </a:r>
          </a:p>
          <a:p>
            <a:pPr lvl="1"/>
            <a:r>
              <a:rPr lang="en-US" altLang="en-US" dirty="0">
                <a:ea typeface="ＭＳ Ｐゴシック" panose="020B0600070205080204" pitchFamily="34" charset="-128"/>
              </a:rPr>
              <a:t>Every </a:t>
            </a:r>
            <a:r>
              <a:rPr lang="en-US" altLang="en-US" i="1" dirty="0" err="1">
                <a:ea typeface="ＭＳ Ｐゴシック" panose="020B0600070205080204" pitchFamily="34" charset="-128"/>
              </a:rPr>
              <a:t>eval_for</a:t>
            </a:r>
            <a:r>
              <a:rPr lang="en-US" altLang="en-US" dirty="0">
                <a:ea typeface="ＭＳ Ｐゴシック" panose="020B0600070205080204" pitchFamily="34" charset="-128"/>
              </a:rPr>
              <a:t> relationship corresponds to a </a:t>
            </a:r>
            <a:r>
              <a:rPr lang="en-US" altLang="en-US" i="1" dirty="0" err="1">
                <a:ea typeface="ＭＳ Ｐゴシック" panose="020B0600070205080204" pitchFamily="34" charset="-128"/>
              </a:rPr>
              <a:t>proj_guide</a:t>
            </a:r>
            <a:r>
              <a:rPr lang="en-US" altLang="en-US" dirty="0">
                <a:ea typeface="ＭＳ Ｐゴシック" panose="020B0600070205080204" pitchFamily="34" charset="-128"/>
              </a:rPr>
              <a:t> relationship</a:t>
            </a:r>
          </a:p>
          <a:p>
            <a:pPr lvl="1"/>
            <a:r>
              <a:rPr lang="en-US" altLang="en-US" dirty="0">
                <a:ea typeface="ＭＳ Ｐゴシック" panose="020B0600070205080204" pitchFamily="34" charset="-128"/>
              </a:rPr>
              <a:t>However, some </a:t>
            </a:r>
            <a:r>
              <a:rPr lang="en-US" altLang="en-US" i="1" dirty="0" err="1">
                <a:ea typeface="ＭＳ Ｐゴシック" panose="020B0600070205080204" pitchFamily="34" charset="-128"/>
              </a:rPr>
              <a:t>proj_guide</a:t>
            </a:r>
            <a:r>
              <a:rPr lang="en-US" altLang="en-US" dirty="0">
                <a:ea typeface="ＭＳ Ｐゴシック" panose="020B0600070205080204" pitchFamily="34" charset="-128"/>
              </a:rPr>
              <a:t> relationships may not correspond to any </a:t>
            </a:r>
            <a:r>
              <a:rPr lang="en-US" altLang="en-US" i="1" dirty="0" err="1">
                <a:ea typeface="ＭＳ Ｐゴシック" panose="020B0600070205080204" pitchFamily="34" charset="-128"/>
              </a:rPr>
              <a:t>eval_for</a:t>
            </a:r>
            <a:r>
              <a:rPr lang="en-US" altLang="en-US" dirty="0">
                <a:ea typeface="ＭＳ Ｐゴシック" panose="020B0600070205080204" pitchFamily="34" charset="-128"/>
              </a:rPr>
              <a:t> relationships </a:t>
            </a:r>
          </a:p>
          <a:p>
            <a:pPr lvl="2"/>
            <a:r>
              <a:rPr lang="en-US" altLang="en-US" dirty="0">
                <a:ea typeface="ＭＳ Ｐゴシック" panose="020B0600070205080204" pitchFamily="34" charset="-128"/>
              </a:rPr>
              <a:t>So we can’t discard the </a:t>
            </a:r>
            <a:r>
              <a:rPr lang="en-US" altLang="en-US" i="1" dirty="0" err="1">
                <a:ea typeface="ＭＳ Ｐゴシック" panose="020B0600070205080204" pitchFamily="34" charset="-128"/>
              </a:rPr>
              <a:t>proj_guide</a:t>
            </a:r>
            <a:r>
              <a:rPr lang="en-US" altLang="en-US" dirty="0">
                <a:ea typeface="ＭＳ Ｐゴシック" panose="020B0600070205080204" pitchFamily="34" charset="-128"/>
              </a:rPr>
              <a:t> relationship</a:t>
            </a:r>
          </a:p>
          <a:p>
            <a:r>
              <a:rPr lang="en-US" altLang="en-US" dirty="0"/>
              <a:t>Eliminate this redundancy via </a:t>
            </a:r>
            <a:r>
              <a:rPr lang="en-US" altLang="en-US" i="1" dirty="0"/>
              <a:t>aggregation</a:t>
            </a:r>
            <a:endParaRPr lang="en-US" altLang="en-US" dirty="0"/>
          </a:p>
          <a:p>
            <a:pPr lvl="1"/>
            <a:r>
              <a:rPr lang="en-US" altLang="en-US" dirty="0">
                <a:ea typeface="ＭＳ Ｐゴシック" panose="020B0600070205080204" pitchFamily="34" charset="-128"/>
              </a:rPr>
              <a:t>Treat relationship as an abstract entity</a:t>
            </a:r>
          </a:p>
          <a:p>
            <a:pPr lvl="1"/>
            <a:r>
              <a:rPr lang="en-US" altLang="en-US" dirty="0">
                <a:ea typeface="ＭＳ Ｐゴシック" panose="020B0600070205080204" pitchFamily="34" charset="-128"/>
              </a:rPr>
              <a:t>Allows relationships between relationships </a:t>
            </a:r>
          </a:p>
          <a:p>
            <a:pPr lvl="1"/>
            <a:r>
              <a:rPr lang="en-US" altLang="en-US" dirty="0">
                <a:ea typeface="ＭＳ Ｐゴシック" panose="020B0600070205080204" pitchFamily="34" charset="-128"/>
              </a:rPr>
              <a:t>Abstraction of relationship into new entity</a:t>
            </a:r>
          </a:p>
        </p:txBody>
      </p:sp>
    </p:spTree>
    <p:extLst>
      <p:ext uri="{BB962C8B-B14F-4D97-AF65-F5344CB8AC3E}">
        <p14:creationId xmlns:p14="http://schemas.microsoft.com/office/powerpoint/2010/main" val="348268090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7842" name="Rectangle 2"/>
          <p:cNvSpPr>
            <a:spLocks noGrp="1" noChangeArrowheads="1"/>
          </p:cNvSpPr>
          <p:nvPr>
            <p:ph type="title" idx="4294967295"/>
          </p:nvPr>
        </p:nvSpPr>
        <p:spPr/>
        <p:txBody>
          <a:bodyPr/>
          <a:lstStyle/>
          <a:p>
            <a:pPr>
              <a:defRPr/>
            </a:pPr>
            <a:r>
              <a:rPr lang="en-US" altLang="en-US">
                <a:effectLst>
                  <a:outerShdw blurRad="38100" dist="38100" dir="2700000" algn="tl">
                    <a:srgbClr val="C0C0C0"/>
                  </a:outerShdw>
                </a:effectLst>
              </a:rPr>
              <a:t>Aggregation (Cont.)</a:t>
            </a:r>
          </a:p>
        </p:txBody>
      </p:sp>
      <p:sp>
        <p:nvSpPr>
          <p:cNvPr id="68611" name="Rectangle 3"/>
          <p:cNvSpPr>
            <a:spLocks noGrp="1" noChangeArrowheads="1"/>
          </p:cNvSpPr>
          <p:nvPr>
            <p:ph type="body" idx="4294967295"/>
          </p:nvPr>
        </p:nvSpPr>
        <p:spPr>
          <a:xfrm>
            <a:off x="1719263" y="829867"/>
            <a:ext cx="5735760" cy="1329928"/>
          </a:xfrm>
        </p:spPr>
        <p:txBody>
          <a:bodyPr/>
          <a:lstStyle/>
          <a:p>
            <a:pPr>
              <a:buFont typeface="Wingdings" panose="05000000000000000000" pitchFamily="2" charset="2"/>
              <a:buChar char="§"/>
            </a:pPr>
            <a:r>
              <a:rPr lang="en-US" altLang="en-US" dirty="0"/>
              <a:t>Eliminate this redundancy via </a:t>
            </a:r>
            <a:r>
              <a:rPr lang="en-US" altLang="en-US" i="1" dirty="0"/>
              <a:t>aggregation</a:t>
            </a:r>
            <a:r>
              <a:rPr lang="en-US" altLang="en-US" dirty="0"/>
              <a:t> without introducing redundancy, the following diagram represents:</a:t>
            </a:r>
          </a:p>
          <a:p>
            <a:pPr lvl="1">
              <a:buSzPct val="110000"/>
              <a:buFont typeface="Arial" panose="020B0604020202020204" pitchFamily="34" charset="0"/>
              <a:buChar char="•"/>
            </a:pPr>
            <a:r>
              <a:rPr lang="en-US" altLang="en-US" dirty="0">
                <a:ea typeface="ＭＳ Ｐゴシック" panose="020B0600070205080204" pitchFamily="34" charset="-128"/>
              </a:rPr>
              <a:t>A student is guided by a particular instructor on a particular project </a:t>
            </a:r>
          </a:p>
          <a:p>
            <a:pPr lvl="1">
              <a:buSzPct val="110000"/>
              <a:buFont typeface="Arial" panose="020B0604020202020204" pitchFamily="34" charset="0"/>
              <a:buChar char="•"/>
            </a:pPr>
            <a:r>
              <a:rPr lang="en-US" altLang="en-US" dirty="0">
                <a:ea typeface="ＭＳ Ｐゴシック" panose="020B0600070205080204" pitchFamily="34" charset="-128"/>
              </a:rPr>
              <a:t>A student, instructor, project combination may have an associated evaluation</a:t>
            </a:r>
          </a:p>
        </p:txBody>
      </p:sp>
      <p:pic>
        <p:nvPicPr>
          <p:cNvPr id="68612" name="Picture 3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9545" y="2127973"/>
            <a:ext cx="2758042" cy="2214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7947634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4818" name="Rectangle 2"/>
          <p:cNvSpPr>
            <a:spLocks noGrp="1" noChangeArrowheads="1"/>
          </p:cNvSpPr>
          <p:nvPr>
            <p:ph type="title"/>
          </p:nvPr>
        </p:nvSpPr>
        <p:spPr>
          <a:xfrm>
            <a:off x="1850233" y="-135731"/>
            <a:ext cx="6098381" cy="648891"/>
          </a:xfrm>
        </p:spPr>
        <p:txBody>
          <a:bodyPr/>
          <a:lstStyle/>
          <a:p>
            <a:pPr>
              <a:defRPr/>
            </a:pPr>
            <a:r>
              <a:rPr lang="en-US" altLang="en-US" dirty="0">
                <a:effectLst>
                  <a:outerShdw blurRad="38100" dist="38100" dir="2700000" algn="tl">
                    <a:srgbClr val="C0C0C0"/>
                  </a:outerShdw>
                </a:effectLst>
              </a:rPr>
              <a:t>Reduction to Relational Schemas</a:t>
            </a:r>
          </a:p>
        </p:txBody>
      </p:sp>
      <p:sp>
        <p:nvSpPr>
          <p:cNvPr id="17411" name="Rectangle 3"/>
          <p:cNvSpPr>
            <a:spLocks noChangeArrowheads="1"/>
          </p:cNvSpPr>
          <p:nvPr/>
        </p:nvSpPr>
        <p:spPr bwMode="auto">
          <a:xfrm>
            <a:off x="1728926" y="916781"/>
            <a:ext cx="5761629" cy="3157538"/>
          </a:xfrm>
          <a:prstGeom prst="rect">
            <a:avLst/>
          </a:prstGeom>
          <a:noFill/>
          <a:ln w="9525">
            <a:noFill/>
            <a:miter lim="800000"/>
            <a:headEnd/>
            <a:tailEnd/>
          </a:ln>
        </p:spPr>
        <p:txBody>
          <a:bodyPr/>
          <a:lstStyle/>
          <a:p>
            <a:pPr marL="257175" marR="0" lvl="0" indent="-257175" algn="l" defTabSz="6858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To represent aggregation, create a schema containing</a:t>
            </a:r>
          </a:p>
          <a:p>
            <a:pPr marL="600075" marR="0" lvl="1" indent="-257175"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Primary key of the aggregated relationship,</a:t>
            </a:r>
          </a:p>
          <a:p>
            <a:pPr marL="600075" marR="0" lvl="1" indent="-257175"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The primary key of the associated entity set</a:t>
            </a:r>
          </a:p>
          <a:p>
            <a:pPr marL="600075" marR="0" lvl="1" indent="-257175"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Any descriptive attributes</a:t>
            </a:r>
          </a:p>
          <a:p>
            <a:pPr marL="257175" marR="0" lvl="0" indent="-257175" algn="l" defTabSz="6858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In our example:</a:t>
            </a:r>
          </a:p>
          <a:p>
            <a:pPr marL="600075" marR="0" lvl="1" indent="-257175"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The schema </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charset="-128"/>
                <a:cs typeface="+mn-cs"/>
              </a:rPr>
              <a:t>eval_for</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 </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is:</a:t>
            </a:r>
          </a:p>
          <a:p>
            <a:pPr marL="342900" marR="0" lvl="1" indent="0" algn="l" defTabSz="685800" rtl="0" eaLnBrk="0" fontAlgn="base" latinLnBrk="0" hangingPunct="0">
              <a:lnSpc>
                <a:spcPct val="100000"/>
              </a:lnSpc>
              <a:spcBef>
                <a:spcPct val="35000"/>
              </a:spcBef>
              <a:spcAft>
                <a:spcPct val="0"/>
              </a:spcAft>
              <a:buClr>
                <a:srgbClr val="FF9933"/>
              </a:buClr>
              <a:buSzPct val="110000"/>
              <a:buFontTx/>
              <a:buNone/>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	       </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charset="-128"/>
                <a:cs typeface="+mn-cs"/>
              </a:rPr>
              <a:t>eval_for</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 </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charset="-128"/>
                <a:cs typeface="+mn-cs"/>
              </a:rPr>
              <a:t>s_ID</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 </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charset="-128"/>
                <a:cs typeface="+mn-cs"/>
              </a:rPr>
              <a:t>project_id</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 </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charset="-128"/>
                <a:cs typeface="+mn-cs"/>
              </a:rPr>
              <a:t>i_ID</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 </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charset="-128"/>
                <a:cs typeface="+mn-cs"/>
              </a:rPr>
              <a:t>evaluation_id</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a:t>
            </a:r>
          </a:p>
          <a:p>
            <a:pPr marL="600075" marR="0" lvl="1" indent="-257175"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The schema </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charset="-128"/>
                <a:cs typeface="+mn-cs"/>
              </a:rPr>
              <a:t>proj_guide</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 is redundant.</a:t>
            </a:r>
          </a:p>
          <a:p>
            <a:pPr marL="257175" marR="0" lvl="0" indent="-257175" algn="l" defTabSz="685800" rtl="0" eaLnBrk="0" fontAlgn="base" latinLnBrk="0" hangingPunct="0">
              <a:lnSpc>
                <a:spcPct val="100000"/>
              </a:lnSpc>
              <a:spcBef>
                <a:spcPct val="35000"/>
              </a:spcBef>
              <a:spcAft>
                <a:spcPct val="0"/>
              </a:spcAft>
              <a:buClr>
                <a:srgbClr val="CC3300"/>
              </a:buClr>
              <a:buSzPct val="90000"/>
              <a:buFont typeface="Monotype Sorts" charset="2"/>
              <a:buChar char="n"/>
              <a:tabLst/>
              <a:defRPr/>
            </a:pPr>
            <a:endPar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endParaRPr>
          </a:p>
          <a:p>
            <a:pPr marL="257175" marR="0" lvl="0" indent="-257175" algn="l" defTabSz="685800" rtl="0" eaLnBrk="0" fontAlgn="base" latinLnBrk="0" hangingPunct="0">
              <a:lnSpc>
                <a:spcPct val="100000"/>
              </a:lnSpc>
              <a:spcBef>
                <a:spcPct val="35000"/>
              </a:spcBef>
              <a:spcAft>
                <a:spcPct val="0"/>
              </a:spcAft>
              <a:buClr>
                <a:srgbClr val="CC3300"/>
              </a:buClr>
              <a:buSzPct val="90000"/>
              <a:buFont typeface="Monotype Sorts" charset="2"/>
              <a:buChar char="n"/>
              <a:tabLst/>
              <a:defRPr/>
            </a:pPr>
            <a:endParaRPr kumimoji="1" lang="en-US" altLang="en-US" sz="1350"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endParaRPr>
          </a:p>
        </p:txBody>
      </p:sp>
    </p:spTree>
    <p:extLst>
      <p:ext uri="{BB962C8B-B14F-4D97-AF65-F5344CB8AC3E}">
        <p14:creationId xmlns:p14="http://schemas.microsoft.com/office/powerpoint/2010/main" val="43286725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506" name="Rectangle 2"/>
          <p:cNvSpPr>
            <a:spLocks noGrp="1" noChangeArrowheads="1"/>
          </p:cNvSpPr>
          <p:nvPr>
            <p:ph type="title"/>
          </p:nvPr>
        </p:nvSpPr>
        <p:spPr/>
        <p:txBody>
          <a:bodyPr/>
          <a:lstStyle/>
          <a:p>
            <a:pPr>
              <a:defRPr/>
            </a:pPr>
            <a:r>
              <a:rPr lang="en-US" altLang="en-US" dirty="0">
                <a:effectLst>
                  <a:outerShdw blurRad="38100" dist="38100" dir="2700000" algn="tl">
                    <a:srgbClr val="C0C0C0"/>
                  </a:outerShdw>
                </a:effectLst>
              </a:rPr>
              <a:t>Specialization</a:t>
            </a:r>
          </a:p>
        </p:txBody>
      </p:sp>
      <p:sp>
        <p:nvSpPr>
          <p:cNvPr id="59395" name="Rectangle 3"/>
          <p:cNvSpPr>
            <a:spLocks noGrp="1" noChangeArrowheads="1"/>
          </p:cNvSpPr>
          <p:nvPr>
            <p:ph type="body" idx="1"/>
          </p:nvPr>
        </p:nvSpPr>
        <p:spPr>
          <a:xfrm>
            <a:off x="1719262" y="906067"/>
            <a:ext cx="5755736" cy="2943558"/>
          </a:xfrm>
        </p:spPr>
        <p:txBody>
          <a:bodyPr/>
          <a:lstStyle/>
          <a:p>
            <a:r>
              <a:rPr lang="en-US" altLang="en-US" dirty="0"/>
              <a:t>Top-down design process; we designate sub-groupings within an entity set that are distinctive from other entities in the set.</a:t>
            </a:r>
          </a:p>
          <a:p>
            <a:r>
              <a:rPr lang="en-US" altLang="en-US" dirty="0"/>
              <a:t>These sub-groupings become lower-level entity sets that have attributes or participate in relationships that do not apply to the higher-level entity set.</a:t>
            </a:r>
          </a:p>
          <a:p>
            <a:r>
              <a:rPr lang="en-US" altLang="en-US" dirty="0"/>
              <a:t>Depicted by a </a:t>
            </a:r>
            <a:r>
              <a:rPr lang="en-US" altLang="en-US" i="1" dirty="0"/>
              <a:t>triangle</a:t>
            </a:r>
            <a:r>
              <a:rPr lang="en-US" altLang="en-US" dirty="0"/>
              <a:t> component labeled ISA (e.g., </a:t>
            </a:r>
            <a:r>
              <a:rPr lang="en-US" altLang="en-US" i="1" dirty="0"/>
              <a:t>instructor</a:t>
            </a:r>
            <a:r>
              <a:rPr lang="en-US" altLang="en-US" dirty="0"/>
              <a:t> “is a” </a:t>
            </a:r>
            <a:r>
              <a:rPr lang="en-US" altLang="en-US" i="1" dirty="0"/>
              <a:t>person</a:t>
            </a:r>
            <a:r>
              <a:rPr lang="en-US" altLang="en-US" dirty="0"/>
              <a:t>).</a:t>
            </a:r>
          </a:p>
          <a:p>
            <a:r>
              <a:rPr lang="en-US" altLang="en-US" b="1" dirty="0">
                <a:solidFill>
                  <a:srgbClr val="002060"/>
                </a:solidFill>
              </a:rPr>
              <a:t>Attribute inheritance</a:t>
            </a:r>
            <a:r>
              <a:rPr lang="en-US" altLang="en-US" dirty="0">
                <a:solidFill>
                  <a:srgbClr val="002060"/>
                </a:solidFill>
              </a:rPr>
              <a:t> </a:t>
            </a:r>
            <a:r>
              <a:rPr lang="en-US" altLang="en-US" dirty="0"/>
              <a:t>– a lower-level entity set inherits all the attributes and relationship participation of the higher-level entity set to which it is linked.</a:t>
            </a:r>
          </a:p>
          <a:p>
            <a:endParaRPr lang="en-US" altLang="en-US" dirty="0"/>
          </a:p>
        </p:txBody>
      </p:sp>
    </p:spTree>
    <p:extLst>
      <p:ext uri="{BB962C8B-B14F-4D97-AF65-F5344CB8AC3E}">
        <p14:creationId xmlns:p14="http://schemas.microsoft.com/office/powerpoint/2010/main" val="246315501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7602"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Specialization Example</a:t>
            </a:r>
          </a:p>
        </p:txBody>
      </p:sp>
      <p:sp>
        <p:nvSpPr>
          <p:cNvPr id="60419" name="Rectangle 3"/>
          <p:cNvSpPr>
            <a:spLocks noGrp="1" noChangeArrowheads="1"/>
          </p:cNvSpPr>
          <p:nvPr>
            <p:ph type="body" idx="1"/>
          </p:nvPr>
        </p:nvSpPr>
        <p:spPr>
          <a:xfrm>
            <a:off x="1719262" y="745331"/>
            <a:ext cx="5769674" cy="930714"/>
          </a:xfrm>
        </p:spPr>
        <p:txBody>
          <a:bodyPr/>
          <a:lstStyle/>
          <a:p>
            <a:r>
              <a:rPr lang="en-US" altLang="en-US" b="1" dirty="0">
                <a:solidFill>
                  <a:srgbClr val="002060"/>
                </a:solidFill>
              </a:rPr>
              <a:t>Overlapping</a:t>
            </a:r>
            <a:r>
              <a:rPr lang="en-US" altLang="en-US" dirty="0"/>
              <a:t> – </a:t>
            </a:r>
            <a:r>
              <a:rPr lang="en-US" altLang="en-US" i="1" dirty="0"/>
              <a:t>employee</a:t>
            </a:r>
            <a:r>
              <a:rPr lang="en-US" altLang="en-US" dirty="0"/>
              <a:t> and </a:t>
            </a:r>
            <a:r>
              <a:rPr lang="en-US" altLang="en-US" i="1" dirty="0"/>
              <a:t>student</a:t>
            </a:r>
          </a:p>
          <a:p>
            <a:r>
              <a:rPr lang="en-US" altLang="en-US" b="1" dirty="0">
                <a:solidFill>
                  <a:srgbClr val="002060"/>
                </a:solidFill>
              </a:rPr>
              <a:t>Disjoint</a:t>
            </a:r>
            <a:r>
              <a:rPr lang="en-US" altLang="en-US" dirty="0"/>
              <a:t> – </a:t>
            </a:r>
            <a:r>
              <a:rPr lang="en-US" altLang="en-US" i="1" dirty="0"/>
              <a:t>instructor</a:t>
            </a:r>
            <a:r>
              <a:rPr lang="en-US" altLang="en-US" dirty="0"/>
              <a:t> and </a:t>
            </a:r>
            <a:r>
              <a:rPr lang="en-US" altLang="en-US" i="1" dirty="0"/>
              <a:t>secretary</a:t>
            </a:r>
          </a:p>
          <a:p>
            <a:r>
              <a:rPr lang="en-US" altLang="en-US" dirty="0"/>
              <a:t>Total and partial</a:t>
            </a:r>
          </a:p>
        </p:txBody>
      </p:sp>
      <p:pic>
        <p:nvPicPr>
          <p:cNvPr id="60420"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310128" y="1688656"/>
            <a:ext cx="2419160" cy="2496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31817380"/>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CC9306B-77CF-0642-A169-30EED6284340}"/>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pic>
        <p:nvPicPr>
          <p:cNvPr id="33797" name="Picture 10">
            <a:extLst>
              <a:ext uri="{FF2B5EF4-FFF2-40B4-BE49-F238E27FC236}">
                <a16:creationId xmlns:a16="http://schemas.microsoft.com/office/drawing/2014/main" id="{394CC7E9-BC31-9C40-9A4D-8B84424E0D4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62801" y="4803776"/>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8" name="TextBox 11">
            <a:extLst>
              <a:ext uri="{FF2B5EF4-FFF2-40B4-BE49-F238E27FC236}">
                <a16:creationId xmlns:a16="http://schemas.microsoft.com/office/drawing/2014/main" id="{55FB4359-791D-5B40-928C-C62BDB029620}"/>
              </a:ext>
            </a:extLst>
          </p:cNvPr>
          <p:cNvSpPr txBox="1">
            <a:spLocks noChangeArrowheads="1"/>
          </p:cNvSpPr>
          <p:nvPr/>
        </p:nvSpPr>
        <p:spPr bwMode="auto">
          <a:xfrm>
            <a:off x="255588" y="4695825"/>
            <a:ext cx="67818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fld id="{06B2ECF5-3358-634A-8C5D-6E0FBC4218E3}" type="slidenum">
              <a:rPr kumimoji="0" lang="en-US" altLang="en-US" sz="1200" b="1" i="0" u="none" strike="noStrike" kern="1200" cap="none" spc="0" normalizeH="0" baseline="0" noProof="0">
                <a:ln>
                  <a:noFill/>
                </a:ln>
                <a:solidFill>
                  <a:prstClr val="white"/>
                </a:solidFill>
                <a:effectLst/>
                <a:uLnTx/>
                <a:uFillTx/>
                <a:latin typeface="Calibri" panose="020F0502020204030204" pitchFamily="34" charset="0"/>
                <a:ea typeface="ＭＳ Ｐゴシック" panose="020B0600070205080204" pitchFamily="34" charset="-128"/>
                <a:cs typeface="+mn-cs"/>
              </a:rPr>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t>59</a:t>
            </a:fld>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a:t>
            </a:r>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1"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W4111_02_F20:  Introduction to Databases – Lecture 6</a:t>
            </a:r>
          </a:p>
        </p:txBody>
      </p:sp>
      <p:sp>
        <p:nvSpPr>
          <p:cNvPr id="11" name="Rectangle 10">
            <a:extLst>
              <a:ext uri="{FF2B5EF4-FFF2-40B4-BE49-F238E27FC236}">
                <a16:creationId xmlns:a16="http://schemas.microsoft.com/office/drawing/2014/main" id="{6D356BD1-4B59-D34E-B900-A72714E09B7D}"/>
              </a:ext>
            </a:extLst>
          </p:cNvPr>
          <p:cNvSpPr>
            <a:spLocks noChangeArrowheads="1"/>
          </p:cNvSpPr>
          <p:nvPr/>
        </p:nvSpPr>
        <p:spPr bwMode="auto">
          <a:xfrm>
            <a:off x="13448" y="0"/>
            <a:ext cx="9144000" cy="457200"/>
          </a:xfrm>
          <a:prstGeom prst="rect">
            <a:avLst/>
          </a:prstGeom>
          <a:solidFill>
            <a:schemeClr val="tx1"/>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dirty="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sp>
        <p:nvSpPr>
          <p:cNvPr id="12" name="Rectangle 7">
            <a:extLst>
              <a:ext uri="{FF2B5EF4-FFF2-40B4-BE49-F238E27FC236}">
                <a16:creationId xmlns:a16="http://schemas.microsoft.com/office/drawing/2014/main" id="{AC4DD7AE-B235-6844-BB6E-F1BBE67630FA}"/>
              </a:ext>
            </a:extLst>
          </p:cNvPr>
          <p:cNvSpPr>
            <a:spLocks noChangeArrowheads="1"/>
          </p:cNvSpPr>
          <p:nvPr/>
        </p:nvSpPr>
        <p:spPr bwMode="auto">
          <a:xfrm>
            <a:off x="242047" y="1"/>
            <a:ext cx="833644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Inheritance, </a:t>
            </a:r>
            <a:r>
              <a:rPr kumimoji="0" lang="en-US" altLang="en-US" sz="2400" b="0" i="0" u="none" strike="noStrike" kern="1200" cap="none" spc="0" normalizeH="0" baseline="0" noProof="0" dirty="0" err="1">
                <a:ln>
                  <a:noFill/>
                </a:ln>
                <a:solidFill>
                  <a:prstClr val="white"/>
                </a:solidFill>
                <a:effectLst/>
                <a:uLnTx/>
                <a:uFillTx/>
                <a:latin typeface="Calibri" panose="020F0502020204030204" pitchFamily="34" charset="0"/>
                <a:ea typeface="ＭＳ Ｐゴシック" panose="020B0600070205080204" pitchFamily="34" charset="-128"/>
                <a:cs typeface="+mn-cs"/>
              </a:rPr>
              <a:t>IsA</a:t>
            </a: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Specialization</a:t>
            </a:r>
          </a:p>
        </p:txBody>
      </p:sp>
      <p:pic>
        <p:nvPicPr>
          <p:cNvPr id="24" name="Picture 23">
            <a:extLst>
              <a:ext uri="{FF2B5EF4-FFF2-40B4-BE49-F238E27FC236}">
                <a16:creationId xmlns:a16="http://schemas.microsoft.com/office/drawing/2014/main" id="{B4CCCC0B-F430-4848-989C-AB2F94C75085}"/>
              </a:ext>
            </a:extLst>
          </p:cNvPr>
          <p:cNvPicPr>
            <a:picLocks noChangeAspect="1"/>
          </p:cNvPicPr>
          <p:nvPr/>
        </p:nvPicPr>
        <p:blipFill>
          <a:blip r:embed="rId4"/>
          <a:stretch>
            <a:fillRect/>
          </a:stretch>
        </p:blipFill>
        <p:spPr>
          <a:xfrm>
            <a:off x="0" y="1013960"/>
            <a:ext cx="4064181" cy="3371538"/>
          </a:xfrm>
          <a:prstGeom prst="rect">
            <a:avLst/>
          </a:prstGeom>
        </p:spPr>
      </p:pic>
      <p:pic>
        <p:nvPicPr>
          <p:cNvPr id="25" name="Picture 24">
            <a:extLst>
              <a:ext uri="{FF2B5EF4-FFF2-40B4-BE49-F238E27FC236}">
                <a16:creationId xmlns:a16="http://schemas.microsoft.com/office/drawing/2014/main" id="{D43E57B6-468B-2E49-A5AA-46E767031E40}"/>
              </a:ext>
            </a:extLst>
          </p:cNvPr>
          <p:cNvPicPr>
            <a:picLocks noChangeAspect="1"/>
          </p:cNvPicPr>
          <p:nvPr/>
        </p:nvPicPr>
        <p:blipFill>
          <a:blip r:embed="rId5"/>
          <a:stretch>
            <a:fillRect/>
          </a:stretch>
        </p:blipFill>
        <p:spPr>
          <a:xfrm>
            <a:off x="3119718" y="616419"/>
            <a:ext cx="5969674" cy="1150489"/>
          </a:xfrm>
          <a:prstGeom prst="rect">
            <a:avLst/>
          </a:prstGeom>
        </p:spPr>
      </p:pic>
      <p:pic>
        <p:nvPicPr>
          <p:cNvPr id="26" name="Picture 25">
            <a:extLst>
              <a:ext uri="{FF2B5EF4-FFF2-40B4-BE49-F238E27FC236}">
                <a16:creationId xmlns:a16="http://schemas.microsoft.com/office/drawing/2014/main" id="{30591497-4C59-2A46-8399-B991355653C9}"/>
              </a:ext>
            </a:extLst>
          </p:cNvPr>
          <p:cNvPicPr>
            <a:picLocks noChangeAspect="1"/>
          </p:cNvPicPr>
          <p:nvPr/>
        </p:nvPicPr>
        <p:blipFill>
          <a:blip r:embed="rId6"/>
          <a:stretch>
            <a:fillRect/>
          </a:stretch>
        </p:blipFill>
        <p:spPr>
          <a:xfrm>
            <a:off x="3965555" y="2008993"/>
            <a:ext cx="5123837" cy="2412812"/>
          </a:xfrm>
          <a:prstGeom prst="rect">
            <a:avLst/>
          </a:prstGeom>
        </p:spPr>
      </p:pic>
      <p:sp>
        <p:nvSpPr>
          <p:cNvPr id="27" name="Rectangle 26">
            <a:extLst>
              <a:ext uri="{FF2B5EF4-FFF2-40B4-BE49-F238E27FC236}">
                <a16:creationId xmlns:a16="http://schemas.microsoft.com/office/drawing/2014/main" id="{23F8F7BF-75DA-E640-AB79-C0A60ED2BDB3}"/>
              </a:ext>
            </a:extLst>
          </p:cNvPr>
          <p:cNvSpPr/>
          <p:nvPr/>
        </p:nvSpPr>
        <p:spPr>
          <a:xfrm>
            <a:off x="138953" y="4476870"/>
            <a:ext cx="5644053" cy="196208"/>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675" b="0" i="0" u="none" strike="noStrike" kern="1200" cap="none" spc="0" normalizeH="0" baseline="0" noProof="0" dirty="0">
                <a:ln>
                  <a:noFill/>
                </a:ln>
                <a:solidFill>
                  <a:srgbClr val="444444"/>
                </a:solidFill>
                <a:effectLst/>
                <a:uLnTx/>
                <a:uFillTx/>
                <a:latin typeface="Arial" charset="0"/>
                <a:ea typeface="ＭＳ Ｐゴシック" charset="-128"/>
                <a:cs typeface="+mn-cs"/>
              </a:rPr>
              <a:t>http://</a:t>
            </a:r>
            <a:r>
              <a:rPr kumimoji="0" lang="en-US" sz="675" b="0" i="0" u="none" strike="noStrike" kern="1200" cap="none" spc="0" normalizeH="0" baseline="0" noProof="0" dirty="0" err="1">
                <a:ln>
                  <a:noFill/>
                </a:ln>
                <a:solidFill>
                  <a:srgbClr val="444444"/>
                </a:solidFill>
                <a:effectLst/>
                <a:uLnTx/>
                <a:uFillTx/>
                <a:latin typeface="Arial" charset="0"/>
                <a:ea typeface="ＭＳ Ｐゴシック" charset="-128"/>
                <a:cs typeface="+mn-cs"/>
              </a:rPr>
              <a:t>www.vertabelo.com</a:t>
            </a:r>
            <a:r>
              <a:rPr kumimoji="0" lang="en-US" sz="675" b="0" i="0" u="none" strike="noStrike" kern="1200" cap="none" spc="0" normalizeH="0" baseline="0" noProof="0" dirty="0">
                <a:ln>
                  <a:noFill/>
                </a:ln>
                <a:solidFill>
                  <a:srgbClr val="444444"/>
                </a:solidFill>
                <a:effectLst/>
                <a:uLnTx/>
                <a:uFillTx/>
                <a:latin typeface="Arial" charset="0"/>
                <a:ea typeface="ＭＳ Ｐゴシック" charset="-128"/>
                <a:cs typeface="+mn-cs"/>
              </a:rPr>
              <a:t>/blog/technical-articles/inheritance-in-a-relational-database</a:t>
            </a:r>
          </a:p>
        </p:txBody>
      </p:sp>
      <p:sp>
        <p:nvSpPr>
          <p:cNvPr id="28" name="TextBox 27">
            <a:extLst>
              <a:ext uri="{FF2B5EF4-FFF2-40B4-BE49-F238E27FC236}">
                <a16:creationId xmlns:a16="http://schemas.microsoft.com/office/drawing/2014/main" id="{2E59E5E8-FEC9-C54E-96ED-E720961F2E08}"/>
              </a:ext>
            </a:extLst>
          </p:cNvPr>
          <p:cNvSpPr txBox="1"/>
          <p:nvPr/>
        </p:nvSpPr>
        <p:spPr>
          <a:xfrm>
            <a:off x="228600" y="3329907"/>
            <a:ext cx="1128811" cy="1128811"/>
          </a:xfrm>
          <a:prstGeom prst="rect">
            <a:avLst/>
          </a:prstGeom>
          <a:noFill/>
        </p:spPr>
        <p:txBody>
          <a:bodyPr wrap="none" rtlCol="0">
            <a:noAutofit/>
          </a:bodyPr>
          <a:lstStyle/>
          <a:p>
            <a:pPr marL="171450" marR="0" lvl="0" indent="-171450" algn="l" defTabSz="457200" rtl="0" eaLnBrk="1" fontAlgn="base" latinLnBrk="0" hangingPunct="1">
              <a:lnSpc>
                <a:spcPct val="90000"/>
              </a:lnSpc>
              <a:spcBef>
                <a:spcPts val="450"/>
              </a:spcBef>
              <a:spcAft>
                <a:spcPct val="0"/>
              </a:spcAft>
              <a:buClr>
                <a:srgbClr val="0085C3"/>
              </a:buClr>
              <a:buSzTx/>
              <a:buFontTx/>
              <a:buAutoNum type="arabicPeriod"/>
              <a:tabLst/>
              <a:defRPr/>
            </a:pPr>
            <a:r>
              <a:rPr kumimoji="0" lang="en-US" sz="900" b="0" i="0" u="none" strike="noStrike" kern="1200" cap="none" spc="0" normalizeH="0" baseline="0" noProof="0" dirty="0">
                <a:ln>
                  <a:noFill/>
                </a:ln>
                <a:solidFill>
                  <a:srgbClr val="444444"/>
                </a:solidFill>
                <a:effectLst/>
                <a:uLnTx/>
                <a:uFillTx/>
                <a:latin typeface="Museo Sans For Dell"/>
                <a:ea typeface="ＭＳ Ｐゴシック" charset="-128"/>
                <a:cs typeface="+mn-cs"/>
              </a:rPr>
              <a:t>Are all employees faculty?</a:t>
            </a:r>
          </a:p>
          <a:p>
            <a:pPr marL="171450" marR="0" lvl="0" indent="-171450" algn="l" defTabSz="457200" rtl="0" eaLnBrk="1" fontAlgn="base" latinLnBrk="0" hangingPunct="1">
              <a:lnSpc>
                <a:spcPct val="90000"/>
              </a:lnSpc>
              <a:spcBef>
                <a:spcPts val="450"/>
              </a:spcBef>
              <a:spcAft>
                <a:spcPct val="0"/>
              </a:spcAft>
              <a:buClr>
                <a:srgbClr val="0085C3"/>
              </a:buClr>
              <a:buSzTx/>
              <a:buFontTx/>
              <a:buAutoNum type="arabicPeriod"/>
              <a:tabLst/>
              <a:defRPr/>
            </a:pPr>
            <a:r>
              <a:rPr kumimoji="0" lang="en-US" sz="900" b="0" i="0" u="none" strike="noStrike" kern="1200" cap="none" spc="0" normalizeH="0" baseline="0" noProof="0" dirty="0">
                <a:ln>
                  <a:noFill/>
                </a:ln>
                <a:solidFill>
                  <a:srgbClr val="444444"/>
                </a:solidFill>
                <a:effectLst/>
                <a:uLnTx/>
                <a:uFillTx/>
                <a:latin typeface="Museo Sans For Dell"/>
                <a:ea typeface="ＭＳ Ｐゴシック" charset="-128"/>
                <a:cs typeface="+mn-cs"/>
              </a:rPr>
              <a:t>Can students also be employees?</a:t>
            </a:r>
          </a:p>
        </p:txBody>
      </p:sp>
    </p:spTree>
    <p:extLst>
      <p:ext uri="{BB962C8B-B14F-4D97-AF65-F5344CB8AC3E}">
        <p14:creationId xmlns:p14="http://schemas.microsoft.com/office/powerpoint/2010/main" val="35249371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Cursors</a:t>
            </a:r>
            <a:b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b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(Switch to Notebook)</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11">
            <a:extLst>
              <a:ext uri="{FF2B5EF4-FFF2-40B4-BE49-F238E27FC236}">
                <a16:creationId xmlns:a16="http://schemas.microsoft.com/office/drawing/2014/main" id="{8A631F77-AB62-3242-B8AF-FE8C129748BE}"/>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kumimoji="0" lang="en-US" altLang="en-US" sz="1050" b="1" i="0" u="none" strike="noStrike" kern="1200" cap="none" spc="0" normalizeH="0" baseline="0" noProof="0">
                <a:ln>
                  <a:noFill/>
                </a:ln>
                <a:solidFill>
                  <a:srgbClr val="FFFFFF"/>
                </a:solidFill>
                <a:effectLst/>
                <a:uLnTx/>
                <a:uFillTx/>
                <a:latin typeface="Calibri" charset="0"/>
                <a:ea typeface="ＭＳ Ｐゴシック" charset="-128"/>
                <a:cs typeface="+mn-cs"/>
              </a:rPr>
              <a:pPr marL="0" marR="0" lvl="0" indent="0" algn="l" defTabSz="457200" rtl="0" eaLnBrk="1" fontAlgn="base" latinLnBrk="0" hangingPunct="1">
                <a:lnSpc>
                  <a:spcPct val="100000"/>
                </a:lnSpc>
                <a:spcBef>
                  <a:spcPct val="0"/>
                </a:spcBef>
                <a:spcAft>
                  <a:spcPct val="0"/>
                </a:spcAft>
                <a:buClrTx/>
                <a:buSzTx/>
                <a:buFontTx/>
                <a:buNone/>
                <a:tabLst/>
                <a:defRPr/>
              </a:pPr>
              <a:t>6</a:t>
            </a:fld>
            <a:r>
              <a:rPr kumimoji="0" lang="en-US" altLang="en-US" sz="1050" b="1" i="0" u="none" strike="noStrike" kern="1200" cap="none" spc="0" normalizeH="0" baseline="0" noProof="0" dirty="0">
                <a:ln>
                  <a:noFill/>
                </a:ln>
                <a:solidFill>
                  <a:srgbClr val="FFFFFF"/>
                </a:solidFill>
                <a:effectLst/>
                <a:uLnTx/>
                <a:uFillTx/>
                <a:latin typeface="Calibri" charset="0"/>
                <a:ea typeface="ＭＳ Ｐゴシック" charset="-128"/>
                <a:cs typeface="+mn-cs"/>
              </a:rPr>
              <a:t> </a:t>
            </a:r>
            <a:r>
              <a:rPr kumimoji="0" lang="en-US" altLang="en-US" sz="1050" b="0" i="0" u="none" strike="noStrike" kern="1200" cap="none" spc="0" normalizeH="0" baseline="0" noProof="0" dirty="0">
                <a:ln>
                  <a:noFill/>
                </a:ln>
                <a:solidFill>
                  <a:srgbClr val="FFFFFF"/>
                </a:solidFill>
                <a:effectLst/>
                <a:uLnTx/>
                <a:uFillTx/>
                <a:latin typeface="Calibri" charset="0"/>
                <a:ea typeface="ＭＳ Ｐゴシック" charset="-128"/>
                <a:cs typeface="+mn-cs"/>
              </a:rPr>
              <a:t>|</a:t>
            </a:r>
            <a:r>
              <a:rPr kumimoji="0" lang="en-US" altLang="en-US" sz="1050" b="1" i="0" u="none" strike="noStrike" kern="1200" cap="none" spc="0" normalizeH="0" baseline="0" noProof="0" dirty="0">
                <a:ln>
                  <a:noFill/>
                </a:ln>
                <a:solidFill>
                  <a:srgbClr val="FFFFFF"/>
                </a:solidFill>
                <a:effectLst/>
                <a:uLnTx/>
                <a:uFillTx/>
                <a:latin typeface="Calibri" charset="0"/>
                <a:ea typeface="ＭＳ Ｐゴシック" charset="-128"/>
                <a:cs typeface="+mn-cs"/>
              </a:rPr>
              <a:t> Introduction to Databases (S22): </a:t>
            </a:r>
            <a:r>
              <a:rPr kumimoji="0" lang="en-US"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rPr>
              <a:t>Lecture 7: ER, Relational, SQL (End)	</a:t>
            </a:r>
            <a:r>
              <a:rPr kumimoji="0" lang="de-DE"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rPr>
              <a:t>© Donald F. Ferguson, 2022</a:t>
            </a:r>
            <a:endParaRPr kumimoji="0" lang="en-US"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052923775"/>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CC9306B-77CF-0642-A169-30EED6284340}"/>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pic>
        <p:nvPicPr>
          <p:cNvPr id="33797" name="Picture 10">
            <a:extLst>
              <a:ext uri="{FF2B5EF4-FFF2-40B4-BE49-F238E27FC236}">
                <a16:creationId xmlns:a16="http://schemas.microsoft.com/office/drawing/2014/main" id="{394CC7E9-BC31-9C40-9A4D-8B84424E0D4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62801" y="4803776"/>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8" name="TextBox 11">
            <a:extLst>
              <a:ext uri="{FF2B5EF4-FFF2-40B4-BE49-F238E27FC236}">
                <a16:creationId xmlns:a16="http://schemas.microsoft.com/office/drawing/2014/main" id="{55FB4359-791D-5B40-928C-C62BDB029620}"/>
              </a:ext>
            </a:extLst>
          </p:cNvPr>
          <p:cNvSpPr txBox="1">
            <a:spLocks noChangeArrowheads="1"/>
          </p:cNvSpPr>
          <p:nvPr/>
        </p:nvSpPr>
        <p:spPr bwMode="auto">
          <a:xfrm>
            <a:off x="255588" y="4695825"/>
            <a:ext cx="67818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fld id="{06B2ECF5-3358-634A-8C5D-6E0FBC4218E3}" type="slidenum">
              <a:rPr kumimoji="0" lang="en-US" altLang="en-US" sz="1200" b="1" i="0" u="none" strike="noStrike" kern="1200" cap="none" spc="0" normalizeH="0" baseline="0" noProof="0">
                <a:ln>
                  <a:noFill/>
                </a:ln>
                <a:solidFill>
                  <a:prstClr val="white"/>
                </a:solidFill>
                <a:effectLst/>
                <a:uLnTx/>
                <a:uFillTx/>
                <a:latin typeface="Calibri" panose="020F0502020204030204" pitchFamily="34" charset="0"/>
                <a:ea typeface="ＭＳ Ｐゴシック" panose="020B0600070205080204" pitchFamily="34" charset="-128"/>
                <a:cs typeface="+mn-cs"/>
              </a:rPr>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t>60</a:t>
            </a:fld>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a:t>
            </a:r>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1"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W4111_02_F20:  Introduction to Databases – Lecture 6</a:t>
            </a:r>
          </a:p>
        </p:txBody>
      </p:sp>
      <p:sp>
        <p:nvSpPr>
          <p:cNvPr id="11" name="Rectangle 10">
            <a:extLst>
              <a:ext uri="{FF2B5EF4-FFF2-40B4-BE49-F238E27FC236}">
                <a16:creationId xmlns:a16="http://schemas.microsoft.com/office/drawing/2014/main" id="{6D356BD1-4B59-D34E-B900-A72714E09B7D}"/>
              </a:ext>
            </a:extLst>
          </p:cNvPr>
          <p:cNvSpPr>
            <a:spLocks noChangeArrowheads="1"/>
          </p:cNvSpPr>
          <p:nvPr/>
        </p:nvSpPr>
        <p:spPr bwMode="auto">
          <a:xfrm>
            <a:off x="13448" y="0"/>
            <a:ext cx="9144000" cy="457200"/>
          </a:xfrm>
          <a:prstGeom prst="rect">
            <a:avLst/>
          </a:prstGeom>
          <a:solidFill>
            <a:schemeClr val="tx1"/>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dirty="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sp>
        <p:nvSpPr>
          <p:cNvPr id="12" name="Rectangle 7">
            <a:extLst>
              <a:ext uri="{FF2B5EF4-FFF2-40B4-BE49-F238E27FC236}">
                <a16:creationId xmlns:a16="http://schemas.microsoft.com/office/drawing/2014/main" id="{AC4DD7AE-B235-6844-BB6E-F1BBE67630FA}"/>
              </a:ext>
            </a:extLst>
          </p:cNvPr>
          <p:cNvSpPr>
            <a:spLocks noChangeArrowheads="1"/>
          </p:cNvSpPr>
          <p:nvPr/>
        </p:nvSpPr>
        <p:spPr bwMode="auto">
          <a:xfrm>
            <a:off x="242047" y="1"/>
            <a:ext cx="833644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Simpler Example</a:t>
            </a:r>
          </a:p>
        </p:txBody>
      </p:sp>
      <p:pic>
        <p:nvPicPr>
          <p:cNvPr id="13" name="Picture 12">
            <a:extLst>
              <a:ext uri="{FF2B5EF4-FFF2-40B4-BE49-F238E27FC236}">
                <a16:creationId xmlns:a16="http://schemas.microsoft.com/office/drawing/2014/main" id="{8A9F8F87-7975-1141-BDEB-A720C6597D2C}"/>
              </a:ext>
            </a:extLst>
          </p:cNvPr>
          <p:cNvPicPr>
            <a:picLocks noChangeAspect="1"/>
          </p:cNvPicPr>
          <p:nvPr/>
        </p:nvPicPr>
        <p:blipFill>
          <a:blip r:embed="rId4"/>
          <a:stretch>
            <a:fillRect/>
          </a:stretch>
        </p:blipFill>
        <p:spPr>
          <a:xfrm>
            <a:off x="911133" y="587411"/>
            <a:ext cx="6126256" cy="3968679"/>
          </a:xfrm>
          <a:prstGeom prst="rect">
            <a:avLst/>
          </a:prstGeom>
        </p:spPr>
      </p:pic>
    </p:spTree>
    <p:extLst>
      <p:ext uri="{BB962C8B-B14F-4D97-AF65-F5344CB8AC3E}">
        <p14:creationId xmlns:p14="http://schemas.microsoft.com/office/powerpoint/2010/main" val="1108739901"/>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A7C6EE4-151C-3243-B8B6-65CC9C44BD0E}"/>
              </a:ext>
            </a:extLst>
          </p:cNvPr>
          <p:cNvPicPr>
            <a:picLocks noChangeAspect="1"/>
          </p:cNvPicPr>
          <p:nvPr/>
        </p:nvPicPr>
        <p:blipFill>
          <a:blip r:embed="rId3"/>
          <a:stretch>
            <a:fillRect/>
          </a:stretch>
        </p:blipFill>
        <p:spPr>
          <a:xfrm>
            <a:off x="2192178" y="618297"/>
            <a:ext cx="4845211" cy="4077528"/>
          </a:xfrm>
          <a:prstGeom prst="rect">
            <a:avLst/>
          </a:prstGeom>
        </p:spPr>
      </p:pic>
      <p:sp>
        <p:nvSpPr>
          <p:cNvPr id="10" name="Rectangle 9">
            <a:extLst>
              <a:ext uri="{FF2B5EF4-FFF2-40B4-BE49-F238E27FC236}">
                <a16:creationId xmlns:a16="http://schemas.microsoft.com/office/drawing/2014/main" id="{4CC9306B-77CF-0642-A169-30EED6284340}"/>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pic>
        <p:nvPicPr>
          <p:cNvPr id="33797" name="Picture 10">
            <a:extLst>
              <a:ext uri="{FF2B5EF4-FFF2-40B4-BE49-F238E27FC236}">
                <a16:creationId xmlns:a16="http://schemas.microsoft.com/office/drawing/2014/main" id="{394CC7E9-BC31-9C40-9A4D-8B84424E0D4A}"/>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1" y="4803776"/>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ectangle 7">
            <a:extLst>
              <a:ext uri="{FF2B5EF4-FFF2-40B4-BE49-F238E27FC236}">
                <a16:creationId xmlns:a16="http://schemas.microsoft.com/office/drawing/2014/main" id="{AC4DD7AE-B235-6844-BB6E-F1BBE67630FA}"/>
              </a:ext>
            </a:extLst>
          </p:cNvPr>
          <p:cNvSpPr>
            <a:spLocks noChangeArrowheads="1"/>
          </p:cNvSpPr>
          <p:nvPr/>
        </p:nvSpPr>
        <p:spPr bwMode="auto">
          <a:xfrm>
            <a:off x="242047" y="1"/>
            <a:ext cx="833644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One Table Implementation</a:t>
            </a:r>
          </a:p>
        </p:txBody>
      </p:sp>
      <p:sp>
        <p:nvSpPr>
          <p:cNvPr id="2" name="TextBox 1">
            <a:extLst>
              <a:ext uri="{FF2B5EF4-FFF2-40B4-BE49-F238E27FC236}">
                <a16:creationId xmlns:a16="http://schemas.microsoft.com/office/drawing/2014/main" id="{EDF798CC-889B-104E-8A18-D3CBA3E1E2CB}"/>
              </a:ext>
            </a:extLst>
          </p:cNvPr>
          <p:cNvSpPr txBox="1"/>
          <p:nvPr/>
        </p:nvSpPr>
        <p:spPr>
          <a:xfrm>
            <a:off x="505856" y="2978524"/>
            <a:ext cx="769378"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Tables</a:t>
            </a:r>
          </a:p>
        </p:txBody>
      </p:sp>
      <p:cxnSp>
        <p:nvCxnSpPr>
          <p:cNvPr id="4" name="Straight Arrow Connector 3">
            <a:extLst>
              <a:ext uri="{FF2B5EF4-FFF2-40B4-BE49-F238E27FC236}">
                <a16:creationId xmlns:a16="http://schemas.microsoft.com/office/drawing/2014/main" id="{02DFAB39-50D6-0945-8A4F-8BBE7F15BA6E}"/>
              </a:ext>
            </a:extLst>
          </p:cNvPr>
          <p:cNvCxnSpPr>
            <a:cxnSpLocks/>
            <a:stCxn id="2" idx="3"/>
          </p:cNvCxnSpPr>
          <p:nvPr/>
        </p:nvCxnSpPr>
        <p:spPr>
          <a:xfrm flipV="1">
            <a:off x="1275234" y="2978524"/>
            <a:ext cx="1475421" cy="184666"/>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94A63C2-E6B1-E547-947A-C97E30C25DC0}"/>
              </a:ext>
            </a:extLst>
          </p:cNvPr>
          <p:cNvSpPr txBox="1"/>
          <p:nvPr/>
        </p:nvSpPr>
        <p:spPr>
          <a:xfrm>
            <a:off x="7473769" y="2840024"/>
            <a:ext cx="736099"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Views</a:t>
            </a:r>
          </a:p>
        </p:txBody>
      </p:sp>
      <p:cxnSp>
        <p:nvCxnSpPr>
          <p:cNvPr id="16" name="Straight Arrow Connector 15">
            <a:extLst>
              <a:ext uri="{FF2B5EF4-FFF2-40B4-BE49-F238E27FC236}">
                <a16:creationId xmlns:a16="http://schemas.microsoft.com/office/drawing/2014/main" id="{B4E8161D-CB9F-E442-82BD-768AFB57BBAA}"/>
              </a:ext>
            </a:extLst>
          </p:cNvPr>
          <p:cNvCxnSpPr>
            <a:cxnSpLocks/>
            <a:stCxn id="15" idx="1"/>
          </p:cNvCxnSpPr>
          <p:nvPr/>
        </p:nvCxnSpPr>
        <p:spPr>
          <a:xfrm flipH="1" flipV="1">
            <a:off x="6224381" y="2657062"/>
            <a:ext cx="1249388" cy="367628"/>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F5BEE61-8585-0640-9946-31CDE04F8754}"/>
              </a:ext>
            </a:extLst>
          </p:cNvPr>
          <p:cNvCxnSpPr>
            <a:cxnSpLocks/>
            <a:stCxn id="15" idx="1"/>
          </p:cNvCxnSpPr>
          <p:nvPr/>
        </p:nvCxnSpPr>
        <p:spPr>
          <a:xfrm flipH="1">
            <a:off x="6157293" y="3024690"/>
            <a:ext cx="1316476" cy="716241"/>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4EA0AE11-A83F-EF4F-BD52-7C7314AE6D56}"/>
              </a:ext>
            </a:extLst>
          </p:cNvPr>
          <p:cNvSpPr>
            <a:spLocks noGrp="1"/>
          </p:cNvSpPr>
          <p:nvPr>
            <p:ph idx="1"/>
          </p:nvPr>
        </p:nvSpPr>
        <p:spPr/>
        <p:txBody>
          <a:bodyPr/>
          <a:lstStyle/>
          <a:p>
            <a:endParaRPr lang="en-US"/>
          </a:p>
        </p:txBody>
      </p:sp>
      <p:sp>
        <p:nvSpPr>
          <p:cNvPr id="7" name="Title 6">
            <a:extLst>
              <a:ext uri="{FF2B5EF4-FFF2-40B4-BE49-F238E27FC236}">
                <a16:creationId xmlns:a16="http://schemas.microsoft.com/office/drawing/2014/main" id="{DDA38AEE-108A-814B-8828-ED8FB33FA7E8}"/>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0862731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CC9306B-77CF-0642-A169-30EED6284340}"/>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pic>
        <p:nvPicPr>
          <p:cNvPr id="33797" name="Picture 10">
            <a:extLst>
              <a:ext uri="{FF2B5EF4-FFF2-40B4-BE49-F238E27FC236}">
                <a16:creationId xmlns:a16="http://schemas.microsoft.com/office/drawing/2014/main" id="{394CC7E9-BC31-9C40-9A4D-8B84424E0D4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62801" y="4803776"/>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8" name="TextBox 11">
            <a:extLst>
              <a:ext uri="{FF2B5EF4-FFF2-40B4-BE49-F238E27FC236}">
                <a16:creationId xmlns:a16="http://schemas.microsoft.com/office/drawing/2014/main" id="{55FB4359-791D-5B40-928C-C62BDB029620}"/>
              </a:ext>
            </a:extLst>
          </p:cNvPr>
          <p:cNvSpPr txBox="1">
            <a:spLocks noChangeArrowheads="1"/>
          </p:cNvSpPr>
          <p:nvPr/>
        </p:nvSpPr>
        <p:spPr bwMode="auto">
          <a:xfrm>
            <a:off x="255588" y="4695825"/>
            <a:ext cx="67818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fld id="{06B2ECF5-3358-634A-8C5D-6E0FBC4218E3}" type="slidenum">
              <a:rPr kumimoji="0" lang="en-US" altLang="en-US" sz="1200" b="1" i="0" u="none" strike="noStrike" kern="1200" cap="none" spc="0" normalizeH="0" baseline="0" noProof="0">
                <a:ln>
                  <a:noFill/>
                </a:ln>
                <a:solidFill>
                  <a:prstClr val="white"/>
                </a:solidFill>
                <a:effectLst/>
                <a:uLnTx/>
                <a:uFillTx/>
                <a:latin typeface="Calibri" panose="020F0502020204030204" pitchFamily="34" charset="0"/>
                <a:ea typeface="ＭＳ Ｐゴシック" panose="020B0600070205080204" pitchFamily="34" charset="-128"/>
                <a:cs typeface="+mn-cs"/>
              </a:rPr>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t>62</a:t>
            </a:fld>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a:t>
            </a:r>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1"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W4111_02_F20:  Introduction to Databases – Lecture 6</a:t>
            </a:r>
          </a:p>
        </p:txBody>
      </p:sp>
      <p:sp>
        <p:nvSpPr>
          <p:cNvPr id="11" name="Rectangle 10">
            <a:extLst>
              <a:ext uri="{FF2B5EF4-FFF2-40B4-BE49-F238E27FC236}">
                <a16:creationId xmlns:a16="http://schemas.microsoft.com/office/drawing/2014/main" id="{6D356BD1-4B59-D34E-B900-A72714E09B7D}"/>
              </a:ext>
            </a:extLst>
          </p:cNvPr>
          <p:cNvSpPr>
            <a:spLocks noChangeArrowheads="1"/>
          </p:cNvSpPr>
          <p:nvPr/>
        </p:nvSpPr>
        <p:spPr bwMode="auto">
          <a:xfrm>
            <a:off x="13448" y="0"/>
            <a:ext cx="9144000" cy="457200"/>
          </a:xfrm>
          <a:prstGeom prst="rect">
            <a:avLst/>
          </a:prstGeom>
          <a:solidFill>
            <a:schemeClr val="tx1"/>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dirty="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sp>
        <p:nvSpPr>
          <p:cNvPr id="12" name="Rectangle 7">
            <a:extLst>
              <a:ext uri="{FF2B5EF4-FFF2-40B4-BE49-F238E27FC236}">
                <a16:creationId xmlns:a16="http://schemas.microsoft.com/office/drawing/2014/main" id="{AC4DD7AE-B235-6844-BB6E-F1BBE67630FA}"/>
              </a:ext>
            </a:extLst>
          </p:cNvPr>
          <p:cNvSpPr>
            <a:spLocks noChangeArrowheads="1"/>
          </p:cNvSpPr>
          <p:nvPr/>
        </p:nvSpPr>
        <p:spPr bwMode="auto">
          <a:xfrm>
            <a:off x="242047" y="1"/>
            <a:ext cx="833644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Two Table Implementation</a:t>
            </a:r>
          </a:p>
        </p:txBody>
      </p:sp>
      <p:pic>
        <p:nvPicPr>
          <p:cNvPr id="8" name="Picture 7">
            <a:extLst>
              <a:ext uri="{FF2B5EF4-FFF2-40B4-BE49-F238E27FC236}">
                <a16:creationId xmlns:a16="http://schemas.microsoft.com/office/drawing/2014/main" id="{F5B1E887-7402-424E-87D9-6B2359F0717F}"/>
              </a:ext>
            </a:extLst>
          </p:cNvPr>
          <p:cNvPicPr>
            <a:picLocks noChangeAspect="1"/>
          </p:cNvPicPr>
          <p:nvPr/>
        </p:nvPicPr>
        <p:blipFill>
          <a:blip r:embed="rId4"/>
          <a:stretch>
            <a:fillRect/>
          </a:stretch>
        </p:blipFill>
        <p:spPr>
          <a:xfrm>
            <a:off x="2165779" y="638350"/>
            <a:ext cx="4598092" cy="4057475"/>
          </a:xfrm>
          <a:prstGeom prst="rect">
            <a:avLst/>
          </a:prstGeom>
        </p:spPr>
      </p:pic>
      <p:sp>
        <p:nvSpPr>
          <p:cNvPr id="2" name="TextBox 1">
            <a:extLst>
              <a:ext uri="{FF2B5EF4-FFF2-40B4-BE49-F238E27FC236}">
                <a16:creationId xmlns:a16="http://schemas.microsoft.com/office/drawing/2014/main" id="{EDF798CC-889B-104E-8A18-D3CBA3E1E2CB}"/>
              </a:ext>
            </a:extLst>
          </p:cNvPr>
          <p:cNvSpPr txBox="1"/>
          <p:nvPr/>
        </p:nvSpPr>
        <p:spPr>
          <a:xfrm>
            <a:off x="505856" y="2978524"/>
            <a:ext cx="769378"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Tables</a:t>
            </a:r>
          </a:p>
        </p:txBody>
      </p:sp>
      <p:cxnSp>
        <p:nvCxnSpPr>
          <p:cNvPr id="4" name="Straight Arrow Connector 3">
            <a:extLst>
              <a:ext uri="{FF2B5EF4-FFF2-40B4-BE49-F238E27FC236}">
                <a16:creationId xmlns:a16="http://schemas.microsoft.com/office/drawing/2014/main" id="{02DFAB39-50D6-0945-8A4F-8BBE7F15BA6E}"/>
              </a:ext>
            </a:extLst>
          </p:cNvPr>
          <p:cNvCxnSpPr>
            <a:stCxn id="2" idx="3"/>
          </p:cNvCxnSpPr>
          <p:nvPr/>
        </p:nvCxnSpPr>
        <p:spPr>
          <a:xfrm flipV="1">
            <a:off x="1275234" y="2571752"/>
            <a:ext cx="1528478" cy="591438"/>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CDDFA4E5-C495-E044-8C7A-2BE2A0AB3CA5}"/>
              </a:ext>
            </a:extLst>
          </p:cNvPr>
          <p:cNvCxnSpPr>
            <a:cxnSpLocks/>
            <a:stCxn id="2" idx="3"/>
          </p:cNvCxnSpPr>
          <p:nvPr/>
        </p:nvCxnSpPr>
        <p:spPr>
          <a:xfrm>
            <a:off x="1275234" y="3163190"/>
            <a:ext cx="1528478" cy="499107"/>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94A63C2-E6B1-E547-947A-C97E30C25DC0}"/>
              </a:ext>
            </a:extLst>
          </p:cNvPr>
          <p:cNvSpPr txBox="1"/>
          <p:nvPr/>
        </p:nvSpPr>
        <p:spPr>
          <a:xfrm>
            <a:off x="7473769" y="2840024"/>
            <a:ext cx="648383"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View</a:t>
            </a:r>
          </a:p>
        </p:txBody>
      </p:sp>
      <p:cxnSp>
        <p:nvCxnSpPr>
          <p:cNvPr id="16" name="Straight Arrow Connector 15">
            <a:extLst>
              <a:ext uri="{FF2B5EF4-FFF2-40B4-BE49-F238E27FC236}">
                <a16:creationId xmlns:a16="http://schemas.microsoft.com/office/drawing/2014/main" id="{B4E8161D-CB9F-E442-82BD-768AFB57BBAA}"/>
              </a:ext>
            </a:extLst>
          </p:cNvPr>
          <p:cNvCxnSpPr>
            <a:cxnSpLocks/>
            <a:stCxn id="15" idx="1"/>
          </p:cNvCxnSpPr>
          <p:nvPr/>
        </p:nvCxnSpPr>
        <p:spPr>
          <a:xfrm flipH="1">
            <a:off x="6164747" y="3024690"/>
            <a:ext cx="1309022" cy="10185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78016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A4FBA1D-20A4-9342-AE37-EB543E4992B3}"/>
              </a:ext>
            </a:extLst>
          </p:cNvPr>
          <p:cNvPicPr>
            <a:picLocks noChangeAspect="1"/>
          </p:cNvPicPr>
          <p:nvPr/>
        </p:nvPicPr>
        <p:blipFill>
          <a:blip r:embed="rId3"/>
          <a:stretch>
            <a:fillRect/>
          </a:stretch>
        </p:blipFill>
        <p:spPr>
          <a:xfrm>
            <a:off x="2665363" y="534130"/>
            <a:ext cx="4372025" cy="4133552"/>
          </a:xfrm>
          <a:prstGeom prst="rect">
            <a:avLst/>
          </a:prstGeom>
        </p:spPr>
      </p:pic>
      <p:sp>
        <p:nvSpPr>
          <p:cNvPr id="10" name="Rectangle 9">
            <a:extLst>
              <a:ext uri="{FF2B5EF4-FFF2-40B4-BE49-F238E27FC236}">
                <a16:creationId xmlns:a16="http://schemas.microsoft.com/office/drawing/2014/main" id="{4CC9306B-77CF-0642-A169-30EED6284340}"/>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pic>
        <p:nvPicPr>
          <p:cNvPr id="33797" name="Picture 10">
            <a:extLst>
              <a:ext uri="{FF2B5EF4-FFF2-40B4-BE49-F238E27FC236}">
                <a16:creationId xmlns:a16="http://schemas.microsoft.com/office/drawing/2014/main" id="{394CC7E9-BC31-9C40-9A4D-8B84424E0D4A}"/>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1" y="4803776"/>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8" name="TextBox 11">
            <a:extLst>
              <a:ext uri="{FF2B5EF4-FFF2-40B4-BE49-F238E27FC236}">
                <a16:creationId xmlns:a16="http://schemas.microsoft.com/office/drawing/2014/main" id="{55FB4359-791D-5B40-928C-C62BDB029620}"/>
              </a:ext>
            </a:extLst>
          </p:cNvPr>
          <p:cNvSpPr txBox="1">
            <a:spLocks noChangeArrowheads="1"/>
          </p:cNvSpPr>
          <p:nvPr/>
        </p:nvSpPr>
        <p:spPr bwMode="auto">
          <a:xfrm>
            <a:off x="255588" y="4695825"/>
            <a:ext cx="67818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fld id="{06B2ECF5-3358-634A-8C5D-6E0FBC4218E3}" type="slidenum">
              <a:rPr kumimoji="0" lang="en-US" altLang="en-US" sz="1200" b="1" i="0" u="none" strike="noStrike" kern="1200" cap="none" spc="0" normalizeH="0" baseline="0" noProof="0">
                <a:ln>
                  <a:noFill/>
                </a:ln>
                <a:solidFill>
                  <a:prstClr val="white"/>
                </a:solidFill>
                <a:effectLst/>
                <a:uLnTx/>
                <a:uFillTx/>
                <a:latin typeface="Calibri" panose="020F0502020204030204" pitchFamily="34" charset="0"/>
                <a:ea typeface="ＭＳ Ｐゴシック" panose="020B0600070205080204" pitchFamily="34" charset="-128"/>
                <a:cs typeface="+mn-cs"/>
              </a:rPr>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t>63</a:t>
            </a:fld>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a:t>
            </a:r>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1"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W4111_02_F20:  Introduction to Databases – Lecture 6</a:t>
            </a:r>
          </a:p>
        </p:txBody>
      </p:sp>
      <p:sp>
        <p:nvSpPr>
          <p:cNvPr id="11" name="Rectangle 10">
            <a:extLst>
              <a:ext uri="{FF2B5EF4-FFF2-40B4-BE49-F238E27FC236}">
                <a16:creationId xmlns:a16="http://schemas.microsoft.com/office/drawing/2014/main" id="{6D356BD1-4B59-D34E-B900-A72714E09B7D}"/>
              </a:ext>
            </a:extLst>
          </p:cNvPr>
          <p:cNvSpPr>
            <a:spLocks noChangeArrowheads="1"/>
          </p:cNvSpPr>
          <p:nvPr/>
        </p:nvSpPr>
        <p:spPr bwMode="auto">
          <a:xfrm>
            <a:off x="13448" y="0"/>
            <a:ext cx="9144000" cy="457200"/>
          </a:xfrm>
          <a:prstGeom prst="rect">
            <a:avLst/>
          </a:prstGeom>
          <a:solidFill>
            <a:schemeClr val="tx1"/>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dirty="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sp>
        <p:nvSpPr>
          <p:cNvPr id="12" name="Rectangle 7">
            <a:extLst>
              <a:ext uri="{FF2B5EF4-FFF2-40B4-BE49-F238E27FC236}">
                <a16:creationId xmlns:a16="http://schemas.microsoft.com/office/drawing/2014/main" id="{AC4DD7AE-B235-6844-BB6E-F1BBE67630FA}"/>
              </a:ext>
            </a:extLst>
          </p:cNvPr>
          <p:cNvSpPr>
            <a:spLocks noChangeArrowheads="1"/>
          </p:cNvSpPr>
          <p:nvPr/>
        </p:nvSpPr>
        <p:spPr bwMode="auto">
          <a:xfrm>
            <a:off x="242047" y="1"/>
            <a:ext cx="833644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Two Table Implementation</a:t>
            </a:r>
          </a:p>
        </p:txBody>
      </p:sp>
      <p:sp>
        <p:nvSpPr>
          <p:cNvPr id="2" name="TextBox 1">
            <a:extLst>
              <a:ext uri="{FF2B5EF4-FFF2-40B4-BE49-F238E27FC236}">
                <a16:creationId xmlns:a16="http://schemas.microsoft.com/office/drawing/2014/main" id="{EDF798CC-889B-104E-8A18-D3CBA3E1E2CB}"/>
              </a:ext>
            </a:extLst>
          </p:cNvPr>
          <p:cNvSpPr txBox="1"/>
          <p:nvPr/>
        </p:nvSpPr>
        <p:spPr>
          <a:xfrm>
            <a:off x="505856" y="2978524"/>
            <a:ext cx="769378"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Tables</a:t>
            </a:r>
          </a:p>
        </p:txBody>
      </p:sp>
      <p:cxnSp>
        <p:nvCxnSpPr>
          <p:cNvPr id="4" name="Straight Arrow Connector 3">
            <a:extLst>
              <a:ext uri="{FF2B5EF4-FFF2-40B4-BE49-F238E27FC236}">
                <a16:creationId xmlns:a16="http://schemas.microsoft.com/office/drawing/2014/main" id="{02DFAB39-50D6-0945-8A4F-8BBE7F15BA6E}"/>
              </a:ext>
            </a:extLst>
          </p:cNvPr>
          <p:cNvCxnSpPr>
            <a:cxnSpLocks/>
            <a:stCxn id="2" idx="3"/>
          </p:cNvCxnSpPr>
          <p:nvPr/>
        </p:nvCxnSpPr>
        <p:spPr>
          <a:xfrm flipV="1">
            <a:off x="1275234" y="2299114"/>
            <a:ext cx="2012134" cy="864076"/>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94A63C2-E6B1-E547-947A-C97E30C25DC0}"/>
              </a:ext>
            </a:extLst>
          </p:cNvPr>
          <p:cNvSpPr txBox="1"/>
          <p:nvPr/>
        </p:nvSpPr>
        <p:spPr>
          <a:xfrm>
            <a:off x="8014451" y="3609241"/>
            <a:ext cx="736099"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Views</a:t>
            </a:r>
          </a:p>
        </p:txBody>
      </p:sp>
      <p:cxnSp>
        <p:nvCxnSpPr>
          <p:cNvPr id="16" name="Straight Arrow Connector 15">
            <a:extLst>
              <a:ext uri="{FF2B5EF4-FFF2-40B4-BE49-F238E27FC236}">
                <a16:creationId xmlns:a16="http://schemas.microsoft.com/office/drawing/2014/main" id="{B4E8161D-CB9F-E442-82BD-768AFB57BBAA}"/>
              </a:ext>
            </a:extLst>
          </p:cNvPr>
          <p:cNvCxnSpPr>
            <a:cxnSpLocks/>
          </p:cNvCxnSpPr>
          <p:nvPr/>
        </p:nvCxnSpPr>
        <p:spPr>
          <a:xfrm flipH="1">
            <a:off x="6705428" y="3748875"/>
            <a:ext cx="1309023" cy="148025"/>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782555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CC9306B-77CF-0642-A169-30EED6284340}"/>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pic>
        <p:nvPicPr>
          <p:cNvPr id="33797" name="Picture 10">
            <a:extLst>
              <a:ext uri="{FF2B5EF4-FFF2-40B4-BE49-F238E27FC236}">
                <a16:creationId xmlns:a16="http://schemas.microsoft.com/office/drawing/2014/main" id="{394CC7E9-BC31-9C40-9A4D-8B84424E0D4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62801" y="4803776"/>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8" name="TextBox 11">
            <a:extLst>
              <a:ext uri="{FF2B5EF4-FFF2-40B4-BE49-F238E27FC236}">
                <a16:creationId xmlns:a16="http://schemas.microsoft.com/office/drawing/2014/main" id="{55FB4359-791D-5B40-928C-C62BDB029620}"/>
              </a:ext>
            </a:extLst>
          </p:cNvPr>
          <p:cNvSpPr txBox="1">
            <a:spLocks noChangeArrowheads="1"/>
          </p:cNvSpPr>
          <p:nvPr/>
        </p:nvSpPr>
        <p:spPr bwMode="auto">
          <a:xfrm>
            <a:off x="255588" y="4695825"/>
            <a:ext cx="67818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fld id="{06B2ECF5-3358-634A-8C5D-6E0FBC4218E3}" type="slidenum">
              <a:rPr kumimoji="0" lang="en-US" altLang="en-US" sz="1200" b="1" i="0" u="none" strike="noStrike" kern="1200" cap="none" spc="0" normalizeH="0" baseline="0" noProof="0">
                <a:ln>
                  <a:noFill/>
                </a:ln>
                <a:solidFill>
                  <a:prstClr val="white"/>
                </a:solidFill>
                <a:effectLst/>
                <a:uLnTx/>
                <a:uFillTx/>
                <a:latin typeface="Calibri" panose="020F0502020204030204" pitchFamily="34" charset="0"/>
                <a:ea typeface="ＭＳ Ｐゴシック" panose="020B0600070205080204" pitchFamily="34" charset="-128"/>
                <a:cs typeface="+mn-cs"/>
              </a:rPr>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t>64</a:t>
            </a:fld>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a:t>
            </a:r>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1"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W4111_02_F20:  Introduction to Databases – Lecture 6</a:t>
            </a:r>
          </a:p>
        </p:txBody>
      </p:sp>
      <p:sp>
        <p:nvSpPr>
          <p:cNvPr id="11" name="Rectangle 10">
            <a:extLst>
              <a:ext uri="{FF2B5EF4-FFF2-40B4-BE49-F238E27FC236}">
                <a16:creationId xmlns:a16="http://schemas.microsoft.com/office/drawing/2014/main" id="{6D356BD1-4B59-D34E-B900-A72714E09B7D}"/>
              </a:ext>
            </a:extLst>
          </p:cNvPr>
          <p:cNvSpPr>
            <a:spLocks noChangeArrowheads="1"/>
          </p:cNvSpPr>
          <p:nvPr/>
        </p:nvSpPr>
        <p:spPr bwMode="auto">
          <a:xfrm>
            <a:off x="13448" y="0"/>
            <a:ext cx="9144000" cy="457200"/>
          </a:xfrm>
          <a:prstGeom prst="rect">
            <a:avLst/>
          </a:prstGeom>
          <a:solidFill>
            <a:schemeClr val="tx1"/>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dirty="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sp>
        <p:nvSpPr>
          <p:cNvPr id="12" name="Rectangle 7">
            <a:extLst>
              <a:ext uri="{FF2B5EF4-FFF2-40B4-BE49-F238E27FC236}">
                <a16:creationId xmlns:a16="http://schemas.microsoft.com/office/drawing/2014/main" id="{AC4DD7AE-B235-6844-BB6E-F1BBE67630FA}"/>
              </a:ext>
            </a:extLst>
          </p:cNvPr>
          <p:cNvSpPr>
            <a:spLocks noChangeArrowheads="1"/>
          </p:cNvSpPr>
          <p:nvPr/>
        </p:nvSpPr>
        <p:spPr bwMode="auto">
          <a:xfrm>
            <a:off x="242047" y="1"/>
            <a:ext cx="833644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Modeling</a:t>
            </a:r>
          </a:p>
        </p:txBody>
      </p:sp>
      <p:pic>
        <p:nvPicPr>
          <p:cNvPr id="5" name="Picture 4">
            <a:extLst>
              <a:ext uri="{FF2B5EF4-FFF2-40B4-BE49-F238E27FC236}">
                <a16:creationId xmlns:a16="http://schemas.microsoft.com/office/drawing/2014/main" id="{68B40FB5-F0F4-1E42-85DA-311445010522}"/>
              </a:ext>
            </a:extLst>
          </p:cNvPr>
          <p:cNvPicPr>
            <a:picLocks noChangeAspect="1"/>
          </p:cNvPicPr>
          <p:nvPr/>
        </p:nvPicPr>
        <p:blipFill>
          <a:blip r:embed="rId4"/>
          <a:stretch>
            <a:fillRect/>
          </a:stretch>
        </p:blipFill>
        <p:spPr>
          <a:xfrm>
            <a:off x="1736036" y="117475"/>
            <a:ext cx="6135756" cy="4563518"/>
          </a:xfrm>
          <a:prstGeom prst="rect">
            <a:avLst/>
          </a:prstGeom>
        </p:spPr>
      </p:pic>
    </p:spTree>
    <p:extLst>
      <p:ext uri="{BB962C8B-B14F-4D97-AF65-F5344CB8AC3E}">
        <p14:creationId xmlns:p14="http://schemas.microsoft.com/office/powerpoint/2010/main" val="521028580"/>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2642"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ER vs. UML Class Diagrams</a:t>
            </a:r>
          </a:p>
        </p:txBody>
      </p:sp>
      <p:sp>
        <p:nvSpPr>
          <p:cNvPr id="86019" name="Text Box 82"/>
          <p:cNvSpPr txBox="1">
            <a:spLocks noChangeArrowheads="1"/>
          </p:cNvSpPr>
          <p:nvPr/>
        </p:nvSpPr>
        <p:spPr bwMode="auto">
          <a:xfrm>
            <a:off x="2195036" y="794148"/>
            <a:ext cx="1922145" cy="2821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500" tIns="33750" rIns="67500" bIns="33750"/>
          <a:lstStyle>
            <a:lvl1pPr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1pPr>
            <a:lvl2pPr marL="742950" indent="-28575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2pPr>
            <a:lvl3pPr marL="1143000" indent="-22860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3pPr>
            <a:lvl4pPr marL="1600200" indent="-22860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4pPr>
            <a:lvl5pPr marL="2057400" indent="-22860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l" defTabSz="449263" rtl="0" eaLnBrk="1" fontAlgn="base" latinLnBrk="0" hangingPunct="0">
              <a:lnSpc>
                <a:spcPct val="104000"/>
              </a:lnSpc>
              <a:spcBef>
                <a:spcPct val="0"/>
              </a:spcBef>
              <a:spcAft>
                <a:spcPct val="0"/>
              </a:spcAft>
              <a:buClr>
                <a:srgbClr val="000000"/>
              </a:buClr>
              <a:buSzPct val="45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r>
              <a:rPr kumimoji="0" lang="en-US" altLang="en-US" sz="1275" b="1"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ER Diagram Notation</a:t>
            </a:r>
          </a:p>
        </p:txBody>
      </p:sp>
      <p:sp>
        <p:nvSpPr>
          <p:cNvPr id="86020" name="Text Box 83"/>
          <p:cNvSpPr txBox="1">
            <a:spLocks noChangeArrowheads="1"/>
          </p:cNvSpPr>
          <p:nvPr/>
        </p:nvSpPr>
        <p:spPr bwMode="auto">
          <a:xfrm>
            <a:off x="5026821" y="815580"/>
            <a:ext cx="1672827" cy="2821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500" tIns="33750" rIns="67500" bIns="33750"/>
          <a:lstStyle>
            <a:lvl1pPr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1pPr>
            <a:lvl2pPr marL="742950" indent="-28575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2pPr>
            <a:lvl3pPr marL="1143000" indent="-22860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3pPr>
            <a:lvl4pPr marL="1600200" indent="-22860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4pPr>
            <a:lvl5pPr marL="2057400" indent="-22860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l" defTabSz="449263" rtl="0" eaLnBrk="1" fontAlgn="base" latinLnBrk="0" hangingPunct="0">
              <a:lnSpc>
                <a:spcPct val="104000"/>
              </a:lnSpc>
              <a:spcBef>
                <a:spcPct val="0"/>
              </a:spcBef>
              <a:spcAft>
                <a:spcPct val="0"/>
              </a:spcAft>
              <a:buClr>
                <a:srgbClr val="000000"/>
              </a:buClr>
              <a:buSzPct val="45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r>
              <a:rPr kumimoji="0" lang="en-US" altLang="en-US" sz="1275" b="1"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Equivalent in UML</a:t>
            </a:r>
          </a:p>
        </p:txBody>
      </p:sp>
      <p:sp>
        <p:nvSpPr>
          <p:cNvPr id="86021" name="Text Box 84"/>
          <p:cNvSpPr txBox="1">
            <a:spLocks noChangeArrowheads="1"/>
          </p:cNvSpPr>
          <p:nvPr/>
        </p:nvSpPr>
        <p:spPr bwMode="auto">
          <a:xfrm>
            <a:off x="2195037" y="4125087"/>
            <a:ext cx="4937570" cy="49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altLang="en-US" sz="1350" b="1" i="0" u="none" strike="noStrike" kern="1200" cap="none" spc="0" normalizeH="0" baseline="0" noProof="0" dirty="0">
                <a:ln>
                  <a:noFill/>
                </a:ln>
                <a:solidFill>
                  <a:srgbClr val="002060"/>
                </a:solidFill>
                <a:effectLst/>
                <a:uLnTx/>
                <a:uFillTx/>
                <a:latin typeface="Helvetica" panose="020B0604020202020204" pitchFamily="34" charset="0"/>
                <a:ea typeface="ＭＳ Ｐゴシック" panose="020B0600070205080204" pitchFamily="34" charset="-128"/>
                <a:cs typeface="+mn-cs"/>
              </a:rPr>
              <a:t>*</a:t>
            </a:r>
            <a:r>
              <a:rPr kumimoji="0" lang="en-US" altLang="en-US" sz="1350" b="0" i="0" u="none" strike="noStrike" kern="1200" cap="none" spc="0" normalizeH="0" baseline="0" noProof="0" dirty="0">
                <a:ln>
                  <a:noFill/>
                </a:ln>
                <a:solidFill>
                  <a:srgbClr val="CC3300"/>
                </a:solidFill>
                <a:effectLst/>
                <a:uLnTx/>
                <a:uFillTx/>
                <a:latin typeface="Helvetica" panose="020B0604020202020204" pitchFamily="34" charset="0"/>
                <a:ea typeface="ＭＳ Ｐゴシック" panose="020B0600070205080204" pitchFamily="34" charset="-128"/>
                <a:cs typeface="+mn-cs"/>
              </a:rPr>
              <a:t>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Generalization can use merged or separate arrows independent</a:t>
            </a:r>
          </a:p>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   of disjoint/overlapping</a:t>
            </a:r>
            <a:endParaRPr kumimoji="0" lang="en-US" altLang="en-US" sz="1275" b="0" i="0" u="none" strike="noStrike" kern="1200" cap="none" spc="0" normalizeH="0" baseline="0" noProof="0" dirty="0">
              <a:ln>
                <a:noFill/>
              </a:ln>
              <a:solidFill>
                <a:srgbClr val="CC3300"/>
              </a:solidFill>
              <a:effectLst/>
              <a:uLnTx/>
              <a:uFillTx/>
              <a:latin typeface="Helvetica" panose="020B0604020202020204" pitchFamily="34" charset="0"/>
              <a:ea typeface="ＭＳ Ｐゴシック" panose="020B0600070205080204" pitchFamily="34" charset="-128"/>
              <a:cs typeface="+mn-cs"/>
            </a:endParaRPr>
          </a:p>
        </p:txBody>
      </p:sp>
      <p:pic>
        <p:nvPicPr>
          <p:cNvPr id="86022" name="Picture 5"/>
          <p:cNvPicPr>
            <a:picLocks noChangeAspect="1" noChangeArrowheads="1"/>
          </p:cNvPicPr>
          <p:nvPr/>
        </p:nvPicPr>
        <p:blipFill>
          <a:blip r:embed="rId3">
            <a:extLst>
              <a:ext uri="{28A0092B-C50C-407E-A947-70E740481C1C}">
                <a14:useLocalDpi xmlns:a14="http://schemas.microsoft.com/office/drawing/2010/main" val="0"/>
              </a:ext>
            </a:extLst>
          </a:blip>
          <a:srcRect t="56212" r="11429"/>
          <a:stretch>
            <a:fillRect/>
          </a:stretch>
        </p:blipFill>
        <p:spPr bwMode="auto">
          <a:xfrm>
            <a:off x="1931467" y="1171263"/>
            <a:ext cx="5156978" cy="2586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83C019B5-AD5B-5D40-B247-035B942B3D22}"/>
              </a:ext>
            </a:extLst>
          </p:cNvPr>
          <p:cNvSpPr txBox="1"/>
          <p:nvPr/>
        </p:nvSpPr>
        <p:spPr>
          <a:xfrm>
            <a:off x="-44470" y="1675756"/>
            <a:ext cx="2447080" cy="92333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I use this approach</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in Crow’s Foot Notation</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but that is not standard.</a:t>
            </a:r>
          </a:p>
        </p:txBody>
      </p:sp>
      <p:cxnSp>
        <p:nvCxnSpPr>
          <p:cNvPr id="9" name="Straight Arrow Connector 8">
            <a:extLst>
              <a:ext uri="{FF2B5EF4-FFF2-40B4-BE49-F238E27FC236}">
                <a16:creationId xmlns:a16="http://schemas.microsoft.com/office/drawing/2014/main" id="{88129A03-D046-8040-B817-B560321B6258}"/>
              </a:ext>
            </a:extLst>
          </p:cNvPr>
          <p:cNvCxnSpPr>
            <a:cxnSpLocks/>
          </p:cNvCxnSpPr>
          <p:nvPr/>
        </p:nvCxnSpPr>
        <p:spPr>
          <a:xfrm flipV="1">
            <a:off x="1931467" y="2177383"/>
            <a:ext cx="856460" cy="573272"/>
          </a:xfrm>
          <a:prstGeom prst="straightConnector1">
            <a:avLst/>
          </a:prstGeom>
          <a:noFill/>
          <a:ln w="38100" cap="flat" cmpd="sng" algn="ctr">
            <a:solidFill>
              <a:srgbClr val="4472C4"/>
            </a:solidFill>
            <a:prstDash val="solid"/>
            <a:miter lim="800000"/>
            <a:tailEnd type="arrow"/>
          </a:ln>
          <a:effectLst/>
        </p:spPr>
      </p:cxnSp>
      <p:cxnSp>
        <p:nvCxnSpPr>
          <p:cNvPr id="12" name="Straight Arrow Connector 11">
            <a:extLst>
              <a:ext uri="{FF2B5EF4-FFF2-40B4-BE49-F238E27FC236}">
                <a16:creationId xmlns:a16="http://schemas.microsoft.com/office/drawing/2014/main" id="{7D4AAE64-1A40-4C4E-BDE1-23A856D90122}"/>
              </a:ext>
            </a:extLst>
          </p:cNvPr>
          <p:cNvCxnSpPr>
            <a:cxnSpLocks/>
          </p:cNvCxnSpPr>
          <p:nvPr/>
        </p:nvCxnSpPr>
        <p:spPr>
          <a:xfrm>
            <a:off x="1962772" y="3117669"/>
            <a:ext cx="459891" cy="348604"/>
          </a:xfrm>
          <a:prstGeom prst="straightConnector1">
            <a:avLst/>
          </a:prstGeom>
          <a:noFill/>
          <a:ln w="38100" cap="flat" cmpd="sng" algn="ctr">
            <a:solidFill>
              <a:srgbClr val="4472C4"/>
            </a:solidFill>
            <a:prstDash val="solid"/>
            <a:miter lim="800000"/>
            <a:tailEnd type="arrow"/>
          </a:ln>
          <a:effectLst/>
        </p:spPr>
      </p:cxnSp>
    </p:spTree>
    <p:extLst>
      <p:ext uri="{BB962C8B-B14F-4D97-AF65-F5344CB8AC3E}">
        <p14:creationId xmlns:p14="http://schemas.microsoft.com/office/powerpoint/2010/main" val="316412828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Faculty, Student Inheritance Example</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11">
            <a:extLst>
              <a:ext uri="{FF2B5EF4-FFF2-40B4-BE49-F238E27FC236}">
                <a16:creationId xmlns:a16="http://schemas.microsoft.com/office/drawing/2014/main" id="{728730FE-C3F0-584E-A082-E2E27EB7B6E8}"/>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66</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7: ER, Relational, SQL (End)</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3643939832"/>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C642FA8-EB58-F64F-B23A-A9E719AFD9BB}"/>
              </a:ext>
            </a:extLst>
          </p:cNvPr>
          <p:cNvSpPr>
            <a:spLocks noGrp="1"/>
          </p:cNvSpPr>
          <p:nvPr>
            <p:ph idx="1"/>
          </p:nvPr>
        </p:nvSpPr>
        <p:spPr/>
        <p:txBody>
          <a:bodyPr/>
          <a:lstStyle/>
          <a:p>
            <a:r>
              <a:rPr lang="en-US" dirty="0"/>
              <a:t>Departments table – show how I got the data.</a:t>
            </a:r>
          </a:p>
          <a:p>
            <a:r>
              <a:rPr lang="en-US" dirty="0"/>
              <a:t>Generating test data.</a:t>
            </a:r>
          </a:p>
          <a:p>
            <a:r>
              <a:rPr lang="en-US" dirty="0"/>
              <a:t>Two table pattern for inheritance. </a:t>
            </a:r>
            <a:r>
              <a:rPr lang="en-US" dirty="0" err="1"/>
              <a:t>Descriminator</a:t>
            </a:r>
            <a:r>
              <a:rPr lang="en-US" dirty="0"/>
              <a:t> in the view.</a:t>
            </a:r>
          </a:p>
          <a:p>
            <a:pPr lvl="1"/>
            <a:r>
              <a:rPr lang="en-US" dirty="0"/>
              <a:t>ER diagram convention.</a:t>
            </a:r>
          </a:p>
          <a:p>
            <a:pPr lvl="1"/>
            <a:r>
              <a:rPr lang="en-US" dirty="0"/>
              <a:t>DDL</a:t>
            </a:r>
          </a:p>
          <a:p>
            <a:r>
              <a:rPr lang="en-US" dirty="0"/>
              <a:t>Generate UNI with a function.</a:t>
            </a:r>
          </a:p>
          <a:p>
            <a:r>
              <a:rPr lang="en-US" dirty="0"/>
              <a:t>Make the UNI immutable with a trigger.</a:t>
            </a:r>
          </a:p>
          <a:p>
            <a:r>
              <a:rPr lang="en-US" dirty="0"/>
              <a:t>Check constraint on enrollment versus graduation date.</a:t>
            </a:r>
          </a:p>
          <a:p>
            <a:r>
              <a:rPr lang="en-US" dirty="0"/>
              <a:t>Procedure for creating/updating/</a:t>
            </a:r>
            <a:r>
              <a:rPr lang="en-US" dirty="0" err="1"/>
              <a:t>etc</a:t>
            </a:r>
            <a:r>
              <a:rPr lang="en-US" dirty="0"/>
              <a:t> a person.</a:t>
            </a:r>
          </a:p>
          <a:p>
            <a:r>
              <a:rPr lang="en-US" dirty="0"/>
              <a:t>Hiding sensitive information.</a:t>
            </a:r>
          </a:p>
          <a:p>
            <a:r>
              <a:rPr lang="en-US" dirty="0"/>
              <a:t>Keys and indexes: UNI, email, names, department</a:t>
            </a:r>
          </a:p>
          <a:p>
            <a:endParaRPr lang="en-US" dirty="0"/>
          </a:p>
        </p:txBody>
      </p:sp>
      <p:sp>
        <p:nvSpPr>
          <p:cNvPr id="3" name="Title 2">
            <a:extLst>
              <a:ext uri="{FF2B5EF4-FFF2-40B4-BE49-F238E27FC236}">
                <a16:creationId xmlns:a16="http://schemas.microsoft.com/office/drawing/2014/main" id="{0201EB7C-6C75-2244-8E9B-18D772D6AB05}"/>
              </a:ext>
            </a:extLst>
          </p:cNvPr>
          <p:cNvSpPr>
            <a:spLocks noGrp="1"/>
          </p:cNvSpPr>
          <p:nvPr>
            <p:ph type="title"/>
          </p:nvPr>
        </p:nvSpPr>
        <p:spPr/>
        <p:txBody>
          <a:bodyPr/>
          <a:lstStyle/>
          <a:p>
            <a:r>
              <a:rPr lang="en-US" dirty="0"/>
              <a:t>Topics</a:t>
            </a:r>
          </a:p>
        </p:txBody>
      </p:sp>
    </p:spTree>
    <p:extLst>
      <p:ext uri="{BB962C8B-B14F-4D97-AF65-F5344CB8AC3E}">
        <p14:creationId xmlns:p14="http://schemas.microsoft.com/office/powerpoint/2010/main" val="23162485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FB158D1B-6003-4C4D-A256-7824CEB93848}"/>
              </a:ext>
            </a:extLst>
          </p:cNvPr>
          <p:cNvSpPr>
            <a:spLocks noGrp="1"/>
          </p:cNvSpPr>
          <p:nvPr>
            <p:ph idx="1"/>
          </p:nvPr>
        </p:nvSpPr>
        <p:spPr/>
        <p:txBody>
          <a:bodyPr/>
          <a:lstStyle/>
          <a:p>
            <a:r>
              <a:rPr lang="en-US" dirty="0"/>
              <a:t>This was a very inefficient way to implement the transformation.</a:t>
            </a:r>
          </a:p>
          <a:p>
            <a:pPr lvl="1"/>
            <a:r>
              <a:rPr lang="en-US" dirty="0"/>
              <a:t>“select * from </a:t>
            </a:r>
            <a:r>
              <a:rPr lang="en-US" dirty="0" err="1"/>
              <a:t>name_basics</a:t>
            </a:r>
            <a:r>
              <a:rPr lang="en-US" dirty="0"/>
              <a:t>” computes the result set all at once.</a:t>
            </a:r>
            <a:br>
              <a:rPr lang="en-US" dirty="0"/>
            </a:br>
            <a:r>
              <a:rPr lang="en-US" dirty="0"/>
              <a:t>We will also see that this can cause locking/concurrency control issues.</a:t>
            </a:r>
          </a:p>
          <a:p>
            <a:pPr lvl="1"/>
            <a:r>
              <a:rPr lang="en-US" dirty="0"/>
              <a:t>I could have done the loop without using </a:t>
            </a:r>
            <a:r>
              <a:rPr lang="en-US" dirty="0" err="1"/>
              <a:t>fetchmany</a:t>
            </a:r>
            <a:r>
              <a:rPr lang="en-US" dirty="0"/>
              <a:t>() by counting how many rows the application has already processed.</a:t>
            </a:r>
          </a:p>
          <a:p>
            <a:pPr lvl="2"/>
            <a:r>
              <a:rPr lang="en-US" dirty="0" err="1"/>
              <a:t>cursor.execute</a:t>
            </a:r>
            <a:r>
              <a:rPr lang="en-US" dirty="0"/>
              <a:t>(</a:t>
            </a:r>
            <a:br>
              <a:rPr lang="en-US" dirty="0"/>
            </a:br>
            <a:r>
              <a:rPr lang="en-US" dirty="0"/>
              <a:t>	“select * from </a:t>
            </a:r>
            <a:r>
              <a:rPr lang="en-US" dirty="0" err="1"/>
              <a:t>name_basics</a:t>
            </a:r>
            <a:r>
              <a:rPr lang="en-US" dirty="0"/>
              <a:t> limit 10 offset %s”, (</a:t>
            </a:r>
            <a:r>
              <a:rPr lang="en-US" dirty="0" err="1"/>
              <a:t>read_count</a:t>
            </a:r>
            <a:r>
              <a:rPr lang="en-US" dirty="0"/>
              <a:t>)</a:t>
            </a:r>
            <a:br>
              <a:rPr lang="en-US" dirty="0"/>
            </a:br>
            <a:r>
              <a:rPr lang="en-US" dirty="0"/>
              <a:t>)</a:t>
            </a:r>
          </a:p>
          <a:p>
            <a:pPr lvl="1"/>
            <a:r>
              <a:rPr lang="en-US" dirty="0"/>
              <a:t>I should have also “batched the inserts” by sending all 10 rows in one insert.</a:t>
            </a:r>
          </a:p>
          <a:p>
            <a:r>
              <a:rPr lang="en-US" dirty="0"/>
              <a:t>We will see in Module III that there are systems and frameworks optimized for extract-transform-load to perform these tasks.</a:t>
            </a:r>
          </a:p>
          <a:p>
            <a:r>
              <a:rPr lang="en-US" dirty="0"/>
              <a:t>I was simply explaining cursors.</a:t>
            </a:r>
          </a:p>
        </p:txBody>
      </p:sp>
      <p:sp>
        <p:nvSpPr>
          <p:cNvPr id="3" name="Title 2">
            <a:extLst>
              <a:ext uri="{FF2B5EF4-FFF2-40B4-BE49-F238E27FC236}">
                <a16:creationId xmlns:a16="http://schemas.microsoft.com/office/drawing/2014/main" id="{5FC14995-BAA9-8A48-82E7-6B511D9592DD}"/>
              </a:ext>
            </a:extLst>
          </p:cNvPr>
          <p:cNvSpPr>
            <a:spLocks noGrp="1"/>
          </p:cNvSpPr>
          <p:nvPr>
            <p:ph type="title"/>
          </p:nvPr>
        </p:nvSpPr>
        <p:spPr/>
        <p:txBody>
          <a:bodyPr/>
          <a:lstStyle/>
          <a:p>
            <a:r>
              <a:rPr lang="en-US" dirty="0"/>
              <a:t>Comments</a:t>
            </a:r>
          </a:p>
        </p:txBody>
      </p:sp>
    </p:spTree>
    <p:extLst>
      <p:ext uri="{BB962C8B-B14F-4D97-AF65-F5344CB8AC3E}">
        <p14:creationId xmlns:p14="http://schemas.microsoft.com/office/powerpoint/2010/main" val="163136060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Functions, Procedures, Triggers</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11">
            <a:extLst>
              <a:ext uri="{FF2B5EF4-FFF2-40B4-BE49-F238E27FC236}">
                <a16:creationId xmlns:a16="http://schemas.microsoft.com/office/drawing/2014/main" id="{8A631F77-AB62-3242-B8AF-FE8C129748BE}"/>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kumimoji="0" lang="en-US" altLang="en-US" sz="1050" b="1" i="0" u="none" strike="noStrike" kern="1200" cap="none" spc="0" normalizeH="0" baseline="0" noProof="0">
                <a:ln>
                  <a:noFill/>
                </a:ln>
                <a:solidFill>
                  <a:srgbClr val="FFFFFF"/>
                </a:solidFill>
                <a:effectLst/>
                <a:uLnTx/>
                <a:uFillTx/>
                <a:latin typeface="Calibri" charset="0"/>
                <a:ea typeface="ＭＳ Ｐゴシック" charset="-128"/>
                <a:cs typeface="+mn-cs"/>
              </a:rPr>
              <a:pPr marL="0" marR="0" lvl="0" indent="0" algn="l" defTabSz="457200" rtl="0" eaLnBrk="1" fontAlgn="base" latinLnBrk="0" hangingPunct="1">
                <a:lnSpc>
                  <a:spcPct val="100000"/>
                </a:lnSpc>
                <a:spcBef>
                  <a:spcPct val="0"/>
                </a:spcBef>
                <a:spcAft>
                  <a:spcPct val="0"/>
                </a:spcAft>
                <a:buClrTx/>
                <a:buSzTx/>
                <a:buFontTx/>
                <a:buNone/>
                <a:tabLst/>
                <a:defRPr/>
              </a:pPr>
              <a:t>8</a:t>
            </a:fld>
            <a:r>
              <a:rPr kumimoji="0" lang="en-US" altLang="en-US" sz="1050" b="1" i="0" u="none" strike="noStrike" kern="1200" cap="none" spc="0" normalizeH="0" baseline="0" noProof="0" dirty="0">
                <a:ln>
                  <a:noFill/>
                </a:ln>
                <a:solidFill>
                  <a:srgbClr val="FFFFFF"/>
                </a:solidFill>
                <a:effectLst/>
                <a:uLnTx/>
                <a:uFillTx/>
                <a:latin typeface="Calibri" charset="0"/>
                <a:ea typeface="ＭＳ Ｐゴシック" charset="-128"/>
                <a:cs typeface="+mn-cs"/>
              </a:rPr>
              <a:t> </a:t>
            </a:r>
            <a:r>
              <a:rPr kumimoji="0" lang="en-US" altLang="en-US" sz="1050" b="0" i="0" u="none" strike="noStrike" kern="1200" cap="none" spc="0" normalizeH="0" baseline="0" noProof="0" dirty="0">
                <a:ln>
                  <a:noFill/>
                </a:ln>
                <a:solidFill>
                  <a:srgbClr val="FFFFFF"/>
                </a:solidFill>
                <a:effectLst/>
                <a:uLnTx/>
                <a:uFillTx/>
                <a:latin typeface="Calibri" charset="0"/>
                <a:ea typeface="ＭＳ Ｐゴシック" charset="-128"/>
                <a:cs typeface="+mn-cs"/>
              </a:rPr>
              <a:t>|</a:t>
            </a:r>
            <a:r>
              <a:rPr kumimoji="0" lang="en-US" altLang="en-US" sz="1050" b="1" i="0" u="none" strike="noStrike" kern="1200" cap="none" spc="0" normalizeH="0" baseline="0" noProof="0" dirty="0">
                <a:ln>
                  <a:noFill/>
                </a:ln>
                <a:solidFill>
                  <a:srgbClr val="FFFFFF"/>
                </a:solidFill>
                <a:effectLst/>
                <a:uLnTx/>
                <a:uFillTx/>
                <a:latin typeface="Calibri" charset="0"/>
                <a:ea typeface="ＭＳ Ｐゴシック" charset="-128"/>
                <a:cs typeface="+mn-cs"/>
              </a:rPr>
              <a:t> Introduction to Databases (S22): </a:t>
            </a:r>
            <a:r>
              <a:rPr kumimoji="0" lang="en-US"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rPr>
              <a:t>Lecture 7: ER, Relational, SQL (End)	</a:t>
            </a:r>
            <a:r>
              <a:rPr kumimoji="0" lang="de-DE"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rPr>
              <a:t>© Donald F. Ferguson, 2022</a:t>
            </a:r>
            <a:endParaRPr kumimoji="0" lang="en-US"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7496681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Concepts</a:t>
            </a:r>
          </a:p>
        </p:txBody>
      </p:sp>
      <p:sp>
        <p:nvSpPr>
          <p:cNvPr id="8" name="TextBox 11">
            <a:extLst>
              <a:ext uri="{FF2B5EF4-FFF2-40B4-BE49-F238E27FC236}">
                <a16:creationId xmlns:a16="http://schemas.microsoft.com/office/drawing/2014/main" id="{604A9E0B-BE8C-E248-8061-50936971956B}"/>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kumimoji="0" lang="en-US" altLang="en-US" sz="105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ct val="100000"/>
                </a:lnSpc>
                <a:spcBef>
                  <a:spcPct val="0"/>
                </a:spcBef>
                <a:spcAft>
                  <a:spcPct val="0"/>
                </a:spcAft>
                <a:buClrTx/>
                <a:buSzTx/>
                <a:buFontTx/>
                <a:buNone/>
                <a:tabLst/>
                <a:defRPr/>
              </a:pPr>
              <a:t>9</a:t>
            </a:fld>
            <a:r>
              <a:rPr kumimoji="0" lang="en-US" altLang="en-US" sz="105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105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1050" b="1" i="0" u="none" strike="noStrike" kern="1200" cap="none" spc="0" normalizeH="0" baseline="0" noProof="0" dirty="0">
                <a:ln>
                  <a:noFill/>
                </a:ln>
                <a:solidFill>
                  <a:prstClr val="white"/>
                </a:solidFill>
                <a:effectLst/>
                <a:uLnTx/>
                <a:uFillTx/>
                <a:latin typeface="Calibri" charset="0"/>
                <a:ea typeface="ＭＳ Ｐゴシック" charset="-128"/>
                <a:cs typeface="+mn-cs"/>
              </a:rPr>
              <a:t> Introduction to Databases (S22): </a:t>
            </a:r>
            <a:r>
              <a:rPr kumimoji="0" lang="en-US" altLang="en-US" sz="1050" b="0" i="1" u="none" strike="noStrike" kern="1200" cap="none" spc="0" normalizeH="0" baseline="0" noProof="0" dirty="0">
                <a:ln>
                  <a:noFill/>
                </a:ln>
                <a:solidFill>
                  <a:prstClr val="white"/>
                </a:solidFill>
                <a:effectLst/>
                <a:uLnTx/>
                <a:uFillTx/>
                <a:latin typeface="Calibri" charset="0"/>
                <a:ea typeface="ＭＳ Ｐゴシック" charset="-128"/>
                <a:cs typeface="+mn-cs"/>
              </a:rPr>
              <a:t>Lecture 7: ER, Relational, SQL (End)	</a:t>
            </a:r>
            <a:r>
              <a:rPr kumimoji="0" lang="de-DE" altLang="en-US" sz="1050" b="0" i="1" u="none" strike="noStrike" kern="1200" cap="none" spc="0" normalizeH="0" baseline="0" noProof="0" dirty="0">
                <a:ln>
                  <a:noFill/>
                </a:ln>
                <a:solidFill>
                  <a:prstClr val="white"/>
                </a:solidFill>
                <a:effectLst/>
                <a:uLnTx/>
                <a:uFillTx/>
                <a:latin typeface="Calibri" charset="0"/>
                <a:ea typeface="ＭＳ Ｐゴシック" charset="-128"/>
                <a:cs typeface="+mn-cs"/>
              </a:rPr>
              <a:t>© Donald F. Ferguson, 2022</a:t>
            </a:r>
            <a:endParaRPr kumimoji="0" lang="en-US" altLang="en-US" sz="105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22329565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4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5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3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7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6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B6F2769-7194-4217-93D3-3AF3A4742282}">
  <ds:schemaRefs>
    <ds:schemaRef ds:uri="http://schemas.microsoft.com/office/2006/metadata/properties"/>
    <ds:schemaRef ds:uri="http://schemas.microsoft.com/sharepoint/v3/fields"/>
    <ds:schemaRef ds:uri="http://schemas.microsoft.com/office/infopath/2007/PartnerControls"/>
    <ds:schemaRef ds:uri="http://schemas.microsoft.com/office/2006/documentManagement/types"/>
    <ds:schemaRef ds:uri="http://purl.org/dc/dcmitype/"/>
    <ds:schemaRef ds:uri="http://purl.org/dc/terms/"/>
    <ds:schemaRef ds:uri="http://purl.org/dc/elements/1.1/"/>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7D2A1B0-FF3E-4009-940D-AED0EB70AA2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70918</TotalTime>
  <Words>4634</Words>
  <Application>Microsoft Macintosh PowerPoint</Application>
  <PresentationFormat>On-screen Show (16:9)</PresentationFormat>
  <Paragraphs>438</Paragraphs>
  <Slides>67</Slides>
  <Notes>48</Notes>
  <HiddenSlides>0</HiddenSlides>
  <MMClips>0</MMClips>
  <ScaleCrop>false</ScaleCrop>
  <HeadingPairs>
    <vt:vector size="6" baseType="variant">
      <vt:variant>
        <vt:lpstr>Fonts Used</vt:lpstr>
      </vt:variant>
      <vt:variant>
        <vt:i4>11</vt:i4>
      </vt:variant>
      <vt:variant>
        <vt:lpstr>Theme</vt:lpstr>
      </vt:variant>
      <vt:variant>
        <vt:i4>9</vt:i4>
      </vt:variant>
      <vt:variant>
        <vt:lpstr>Slide Titles</vt:lpstr>
      </vt:variant>
      <vt:variant>
        <vt:i4>67</vt:i4>
      </vt:variant>
    </vt:vector>
  </HeadingPairs>
  <TitlesOfParts>
    <vt:vector size="87" baseType="lpstr">
      <vt:lpstr>Arial</vt:lpstr>
      <vt:lpstr>Calibri</vt:lpstr>
      <vt:lpstr>Calibri Light</vt:lpstr>
      <vt:lpstr>Helvetica</vt:lpstr>
      <vt:lpstr>Monotype Sorts</vt:lpstr>
      <vt:lpstr>Museo For Dell</vt:lpstr>
      <vt:lpstr>Museo Sans For Dell</vt:lpstr>
      <vt:lpstr>Tahoma</vt:lpstr>
      <vt:lpstr>Times New Roman</vt:lpstr>
      <vt:lpstr>Webdings</vt:lpstr>
      <vt:lpstr>Wingdings</vt:lpstr>
      <vt:lpstr>Office Theme</vt:lpstr>
      <vt:lpstr>1_Office Theme</vt:lpstr>
      <vt:lpstr>4_db-5-grey</vt:lpstr>
      <vt:lpstr>5_db-5-grey</vt:lpstr>
      <vt:lpstr>2_Office Theme</vt:lpstr>
      <vt:lpstr>3_db-5-grey</vt:lpstr>
      <vt:lpstr>3_Office Theme</vt:lpstr>
      <vt:lpstr>7_db-5-grey</vt:lpstr>
      <vt:lpstr>6_db-5-grey</vt:lpstr>
      <vt:lpstr>PowerPoint Presentation</vt:lpstr>
      <vt:lpstr>PowerPoint Presentation</vt:lpstr>
      <vt:lpstr>Contents</vt:lpstr>
      <vt:lpstr>PowerPoint Presentation</vt:lpstr>
      <vt:lpstr>Exams and Homework</vt:lpstr>
      <vt:lpstr>PowerPoint Presentation</vt:lpstr>
      <vt:lpstr>Comments</vt:lpstr>
      <vt:lpstr>PowerPoint Presentation</vt:lpstr>
      <vt:lpstr>PowerPoint Presentation</vt:lpstr>
      <vt:lpstr>Functions and Procedures</vt:lpstr>
      <vt:lpstr>Language Constructs for Procedures &amp; Functions</vt:lpstr>
      <vt:lpstr>(Core) Language Constructs (Cont.)</vt:lpstr>
      <vt:lpstr>(Core) Language Constructs – if-then-else</vt:lpstr>
      <vt:lpstr>PowerPoint Presentation</vt:lpstr>
      <vt:lpstr>Declaring SQL Functions</vt:lpstr>
      <vt:lpstr>Table Functions</vt:lpstr>
      <vt:lpstr>PowerPoint Presentation</vt:lpstr>
      <vt:lpstr>SQL Procedures</vt:lpstr>
      <vt:lpstr>SQL Procedures (Cont.)</vt:lpstr>
      <vt:lpstr>PowerPoint Presentation</vt:lpstr>
      <vt:lpstr>Triggers</vt:lpstr>
      <vt:lpstr>Triggering Events and Actions in SQL</vt:lpstr>
      <vt:lpstr>Trigger to Maintain credits_earned value</vt:lpstr>
      <vt:lpstr>Statement Level Triggers</vt:lpstr>
      <vt:lpstr>When Not To Use Triggers</vt:lpstr>
      <vt:lpstr>When Not To Use Triggers (Cont.)</vt:lpstr>
      <vt:lpstr>PowerPoint Presentation</vt:lpstr>
      <vt:lpstr>Comparison</vt:lpstr>
      <vt:lpstr>Comparison – Some Details</vt:lpstr>
      <vt:lpstr>PowerPoint Presentation</vt:lpstr>
      <vt:lpstr>Function to Computer Career Batting Avg</vt:lpstr>
      <vt:lpstr>Trigger to Make Student ID Immutable</vt:lpstr>
      <vt:lpstr>Add User and Address to Modified Classic Models</vt:lpstr>
      <vt:lpstr>PowerPoint Presentation</vt:lpstr>
      <vt:lpstr>Security Concepts (Terms from Wikipedia)</vt:lpstr>
      <vt:lpstr>Authorization</vt:lpstr>
      <vt:lpstr>Authorization (Cont.)</vt:lpstr>
      <vt:lpstr>Authorization Specification in SQL</vt:lpstr>
      <vt:lpstr>Privileges in SQL</vt:lpstr>
      <vt:lpstr>Revoking Authorization in SQL</vt:lpstr>
      <vt:lpstr>Roles</vt:lpstr>
      <vt:lpstr>Roles Example</vt:lpstr>
      <vt:lpstr>Authorization on Views</vt:lpstr>
      <vt:lpstr>Other Authorization Features</vt:lpstr>
      <vt:lpstr>PowerPoint Presentation</vt:lpstr>
      <vt:lpstr>Weak Entity Sets</vt:lpstr>
      <vt:lpstr>Weak Entity Sets (Cont.)</vt:lpstr>
      <vt:lpstr>Weak Entity Sets (Cont.)</vt:lpstr>
      <vt:lpstr>Expressing Weak Entity Sets</vt:lpstr>
      <vt:lpstr>PowerPoint Presentation</vt:lpstr>
      <vt:lpstr>Redundant Attributes</vt:lpstr>
      <vt:lpstr>Design Alternatives</vt:lpstr>
      <vt:lpstr>Aggregation</vt:lpstr>
      <vt:lpstr>Aggregation (Cont.)</vt:lpstr>
      <vt:lpstr>Aggregation (Cont.)</vt:lpstr>
      <vt:lpstr>Reduction to Relational Schemas</vt:lpstr>
      <vt:lpstr>Specialization</vt:lpstr>
      <vt:lpstr>Specialization Example</vt:lpstr>
      <vt:lpstr>PowerPoint Presentation</vt:lpstr>
      <vt:lpstr>PowerPoint Presentation</vt:lpstr>
      <vt:lpstr>PowerPoint Presentation</vt:lpstr>
      <vt:lpstr>PowerPoint Presentation</vt:lpstr>
      <vt:lpstr>PowerPoint Presentation</vt:lpstr>
      <vt:lpstr>PowerPoint Presentation</vt:lpstr>
      <vt:lpstr>ER vs. UML Class Diagrams</vt:lpstr>
      <vt:lpstr>PowerPoint Presentation</vt:lpstr>
      <vt:lpstr>Topics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Donald Ferguson</cp:lastModifiedBy>
  <cp:revision>604</cp:revision>
  <cp:lastPrinted>2021-09-23T10:10:07Z</cp:lastPrinted>
  <dcterms:created xsi:type="dcterms:W3CDTF">2010-04-12T23:12:02Z</dcterms:created>
  <dcterms:modified xsi:type="dcterms:W3CDTF">2022-03-04T15:10:08Z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